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4CD2AC-0F8F-4008-A6F2-AC4968C796D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70C27C-94B2-4F97-BD62-1EB6DDC6E58E}" type="datetimeFigureOut">
              <a:rPr lang="en-US" smtClean="0"/>
              <a:t>9/11/2017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Concepción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0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Introducción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r>
              <a:rPr lang="es-ES" dirty="0" smtClean="0"/>
              <a:t>Las </a:t>
            </a:r>
            <a:r>
              <a:rPr lang="es-ES" dirty="0"/>
              <a:t>aportaciones de la psicología, y dentro de ésta la corriente</a:t>
            </a:r>
          </a:p>
          <a:p>
            <a:pPr marL="114300" indent="0">
              <a:buNone/>
            </a:pPr>
            <a:r>
              <a:rPr lang="es-ES" dirty="0"/>
              <a:t>socio-constructiva, han ayudado a construir una visión abierta y</a:t>
            </a:r>
          </a:p>
          <a:p>
            <a:pPr marL="114300" indent="0">
              <a:buNone/>
            </a:pPr>
            <a:r>
              <a:rPr lang="es-ES" dirty="0"/>
              <a:t>procesual de la enseñanza, como parte fundamental del proceso</a:t>
            </a:r>
          </a:p>
          <a:p>
            <a:pPr marL="114300" indent="0">
              <a:buNone/>
            </a:pPr>
            <a:r>
              <a:rPr lang="es-ES" dirty="0"/>
              <a:t>educativo. Se puede decir, desde esta perspectiva, que la educación es</a:t>
            </a:r>
          </a:p>
          <a:p>
            <a:pPr marL="114300" indent="0">
              <a:buNone/>
            </a:pPr>
            <a:r>
              <a:rPr lang="es-ES" dirty="0"/>
              <a:t>un proceso de acción práctica que utiliza argumentaciones y lenguajes</a:t>
            </a:r>
          </a:p>
          <a:p>
            <a:pPr marL="114300" indent="0">
              <a:buNone/>
            </a:pPr>
            <a:r>
              <a:rPr lang="es-ES" dirty="0"/>
              <a:t>corrientes sacados de la vida cotidiana (Gimeno, 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aracterísticas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Un proceso de construcción del </a:t>
            </a:r>
            <a:r>
              <a:rPr lang="es-ES" dirty="0" smtClean="0"/>
              <a:t>conocimiento.</a:t>
            </a:r>
          </a:p>
          <a:p>
            <a:r>
              <a:rPr lang="es-ES" dirty="0"/>
              <a:t>La enseñanza se entiende como un proceso global y</a:t>
            </a:r>
          </a:p>
          <a:p>
            <a:pPr marL="114300" indent="0">
              <a:buNone/>
            </a:pPr>
            <a:r>
              <a:rPr lang="en-US" dirty="0" err="1" smtClean="0"/>
              <a:t>contextualizado</a:t>
            </a:r>
            <a:r>
              <a:rPr lang="en-US" dirty="0" smtClean="0"/>
              <a:t>.</a:t>
            </a:r>
          </a:p>
          <a:p>
            <a:r>
              <a:rPr lang="es-ES" dirty="0"/>
              <a:t>Las actividades son generadoras y </a:t>
            </a:r>
            <a:r>
              <a:rPr lang="es-ES" dirty="0" smtClean="0"/>
              <a:t>globales.</a:t>
            </a:r>
          </a:p>
          <a:p>
            <a:r>
              <a:rPr lang="es-ES" dirty="0"/>
              <a:t>Los contenidos se caracterizan por su utilización como </a:t>
            </a:r>
            <a:r>
              <a:rPr lang="es-ES" dirty="0" smtClean="0"/>
              <a:t>referente del </a:t>
            </a:r>
            <a:r>
              <a:rPr lang="es-ES" dirty="0"/>
              <a:t>análisis de la realidad temporal en la que </a:t>
            </a:r>
            <a:r>
              <a:rPr lang="es-ES" dirty="0" smtClean="0"/>
              <a:t>vivimos.</a:t>
            </a:r>
          </a:p>
          <a:p>
            <a:r>
              <a:rPr lang="es-ES" dirty="0"/>
              <a:t>La metodología y los recursos se conciben como elementos de</a:t>
            </a:r>
          </a:p>
          <a:p>
            <a:pPr marL="114300" indent="0">
              <a:buNone/>
            </a:pPr>
            <a:r>
              <a:rPr lang="es-ES" dirty="0"/>
              <a:t>innovación que se salen del aula </a:t>
            </a:r>
            <a:r>
              <a:rPr lang="es-ES" dirty="0" smtClean="0"/>
              <a:t>tradicional.</a:t>
            </a:r>
          </a:p>
          <a:p>
            <a:r>
              <a:rPr lang="es-ES" dirty="0"/>
              <a:t>La metodología y los recursos se conciben como elementos de</a:t>
            </a:r>
          </a:p>
          <a:p>
            <a:pPr marL="114300" indent="0">
              <a:buNone/>
            </a:pPr>
            <a:r>
              <a:rPr lang="es-ES" dirty="0"/>
              <a:t>innovación que se salen del aula </a:t>
            </a:r>
            <a:r>
              <a:rPr lang="es-ES" dirty="0" smtClean="0"/>
              <a:t>tradicional.</a:t>
            </a:r>
          </a:p>
          <a:p>
            <a:r>
              <a:rPr lang="es-ES" dirty="0"/>
              <a:t>Y por último, el elemento que completa el esquema general del</a:t>
            </a:r>
          </a:p>
          <a:p>
            <a:r>
              <a:rPr lang="en-US" dirty="0"/>
              <a:t>curriculum: la </a:t>
            </a:r>
            <a:r>
              <a:rPr lang="en-US" dirty="0" err="1" smtClean="0"/>
              <a:t>evaluación</a:t>
            </a:r>
            <a:r>
              <a:rPr lang="en-US" dirty="0" smtClean="0"/>
              <a:t>.</a:t>
            </a:r>
            <a:endParaRPr lang="es-E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4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Este </a:t>
            </a:r>
            <a:r>
              <a:rPr lang="en-US" dirty="0" err="1"/>
              <a:t>cúmulo</a:t>
            </a:r>
            <a:r>
              <a:rPr lang="en-US" dirty="0"/>
              <a:t> de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venido</a:t>
            </a:r>
            <a:r>
              <a:rPr lang="en-US" dirty="0"/>
              <a:t> a </a:t>
            </a:r>
            <a:r>
              <a:rPr lang="en-US" dirty="0" err="1"/>
              <a:t>denominar</a:t>
            </a:r>
            <a:r>
              <a:rPr lang="en-US" dirty="0"/>
              <a:t> al </a:t>
            </a:r>
            <a:r>
              <a:rPr lang="en-US" dirty="0" err="1"/>
              <a:t>acto</a:t>
            </a:r>
            <a:r>
              <a:rPr lang="en-US" dirty="0"/>
              <a:t> de</a:t>
            </a:r>
          </a:p>
          <a:p>
            <a:pPr marL="114300" indent="0">
              <a:buNone/>
            </a:pPr>
            <a:r>
              <a:rPr lang="es-ES" dirty="0"/>
              <a:t>educar con el término 'educativa' (Gimeno, 1990,83), al referirse a la</a:t>
            </a:r>
          </a:p>
          <a:p>
            <a:pPr marL="114300" indent="0">
              <a:buNone/>
            </a:pPr>
            <a:r>
              <a:rPr lang="es-ES" dirty="0"/>
              <a:t>acción de elaborar conocimiento sobre la educación y su manera de</a:t>
            </a:r>
          </a:p>
          <a:p>
            <a:pPr marL="114300" indent="0">
              <a:buNone/>
            </a:pPr>
            <a:r>
              <a:rPr lang="es-ES" dirty="0"/>
              <a:t>usarlo, no basada en reglas metodológicas estrictas, sino apoyada en la</a:t>
            </a:r>
          </a:p>
          <a:p>
            <a:pPr marL="114300" indent="0">
              <a:buNone/>
            </a:pPr>
            <a:r>
              <a:rPr lang="es-ES" dirty="0"/>
              <a:t>generación de saber surgido de los sectores que más cerca están de la</a:t>
            </a:r>
          </a:p>
          <a:p>
            <a:pPr marL="114300" indent="0">
              <a:buNone/>
            </a:pPr>
            <a:r>
              <a:rPr lang="es-ES" dirty="0"/>
              <a:t>realidad de la educación, los educadores, no los investigadores. Este</a:t>
            </a:r>
          </a:p>
          <a:p>
            <a:pPr marL="114300" indent="0">
              <a:buNone/>
            </a:pPr>
            <a:r>
              <a:rPr lang="es-ES" dirty="0"/>
              <a:t>proceso de saber actuar en la práctica y de generar igualmente saber</a:t>
            </a:r>
          </a:p>
          <a:p>
            <a:pPr marL="114300" indent="0">
              <a:buNone/>
            </a:pPr>
            <a:r>
              <a:rPr lang="es-ES" dirty="0"/>
              <a:t>práctico se fundamenta no tanto en cómo actuar de forma competente y</a:t>
            </a:r>
          </a:p>
          <a:p>
            <a:pPr marL="114300" indent="0">
              <a:buNone/>
            </a:pPr>
            <a:r>
              <a:rPr lang="es-ES" dirty="0"/>
              <a:t>provechosa, sino de saber cómo aplicar principios éticos generales a</a:t>
            </a:r>
          </a:p>
          <a:p>
            <a:pPr marL="114300" indent="0">
              <a:buNone/>
            </a:pP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concretos</a:t>
            </a:r>
            <a:r>
              <a:rPr lang="en-US" dirty="0"/>
              <a:t> </a:t>
            </a:r>
            <a:r>
              <a:rPr lang="en-US" dirty="0" err="1"/>
              <a:t>prácticos</a:t>
            </a:r>
            <a:r>
              <a:rPr lang="en-US" dirty="0"/>
              <a:t> (</a:t>
            </a:r>
            <a:r>
              <a:rPr lang="en-US" dirty="0" err="1"/>
              <a:t>Carr</a:t>
            </a:r>
            <a:r>
              <a:rPr lang="en-US" dirty="0"/>
              <a:t>, 1990:96).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6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Los </a:t>
            </a:r>
            <a:r>
              <a:rPr lang="es-ES" dirty="0" smtClean="0"/>
              <a:t>aprendizajes </a:t>
            </a:r>
            <a:r>
              <a:rPr lang="es-ES" dirty="0"/>
              <a:t>se producen dentro de un proceso educativo donde </a:t>
            </a:r>
            <a:r>
              <a:rPr lang="es-ES" dirty="0" smtClean="0"/>
              <a:t>el </a:t>
            </a:r>
            <a:r>
              <a:rPr lang="en-US" dirty="0" smtClean="0"/>
              <a:t>principal </a:t>
            </a:r>
            <a:r>
              <a:rPr lang="en-US" dirty="0" err="1"/>
              <a:t>problema</a:t>
            </a:r>
            <a:r>
              <a:rPr lang="en-US" dirty="0"/>
              <a:t> se </a:t>
            </a:r>
            <a:r>
              <a:rPr lang="en-US" dirty="0" err="1"/>
              <a:t>plantea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queremos</a:t>
            </a:r>
            <a:r>
              <a:rPr lang="en-US" dirty="0"/>
              <a:t> </a:t>
            </a:r>
            <a:r>
              <a:rPr lang="en-US" dirty="0" err="1"/>
              <a:t>planificar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recursos</a:t>
            </a:r>
            <a:r>
              <a:rPr lang="en-US" dirty="0"/>
              <a:t> </a:t>
            </a:r>
            <a:r>
              <a:rPr lang="es-ES" dirty="0" smtClean="0"/>
              <a:t>tecnológicos </a:t>
            </a:r>
            <a:r>
              <a:rPr lang="es-ES" dirty="0"/>
              <a:t>para que respondan a las necesidades de todas </a:t>
            </a:r>
            <a:r>
              <a:rPr lang="es-ES" dirty="0" smtClean="0"/>
              <a:t>las acciones </a:t>
            </a:r>
            <a:r>
              <a:rPr lang="es-ES" dirty="0"/>
              <a:t>pedagógicas posibles. En principio esto sería difícil </a:t>
            </a:r>
            <a:r>
              <a:rPr lang="es-ES" dirty="0" smtClean="0"/>
              <a:t>de conseguir</a:t>
            </a:r>
            <a:r>
              <a:rPr lang="es-ES" dirty="0"/>
              <a:t>, pero entendemos que si nos apoyamos en las </a:t>
            </a:r>
            <a:r>
              <a:rPr lang="es-ES" dirty="0" smtClean="0"/>
              <a:t>características anteriormente </a:t>
            </a:r>
            <a:r>
              <a:rPr lang="es-ES" dirty="0"/>
              <a:t>descritas surgen una serie de requerimientos </a:t>
            </a:r>
            <a:r>
              <a:rPr lang="es-ES" dirty="0" smtClean="0"/>
              <a:t>generales que </a:t>
            </a:r>
            <a:r>
              <a:rPr lang="es-ES" dirty="0"/>
              <a:t>se cifran en las siguientes cuestiones, que son las máximas </a:t>
            </a:r>
            <a:r>
              <a:rPr lang="es-ES" dirty="0" smtClean="0"/>
              <a:t>a cumplir </a:t>
            </a:r>
            <a:r>
              <a:rPr lang="es-ES" dirty="0"/>
              <a:t>en todos los procesos: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8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743200"/>
            <a:ext cx="2725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GRACIAS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24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</TotalTime>
  <Words>367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Concepción Educativa</vt:lpstr>
      <vt:lpstr>Introducción </vt:lpstr>
      <vt:lpstr>Características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Concepción Educativa</dc:title>
  <dc:creator>Agent031</dc:creator>
  <cp:lastModifiedBy>Agent031</cp:lastModifiedBy>
  <cp:revision>3</cp:revision>
  <dcterms:created xsi:type="dcterms:W3CDTF">2017-09-11T21:47:22Z</dcterms:created>
  <dcterms:modified xsi:type="dcterms:W3CDTF">2017-09-11T22:42:53Z</dcterms:modified>
</cp:coreProperties>
</file>