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5" r:id="rId22"/>
    <p:sldId id="276" r:id="rId23"/>
    <p:sldId id="277"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660"/>
  </p:normalViewPr>
  <p:slideViewPr>
    <p:cSldViewPr snapToGrid="0">
      <p:cViewPr varScale="1">
        <p:scale>
          <a:sx n="62" d="100"/>
          <a:sy n="62" d="100"/>
        </p:scale>
        <p:origin x="38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83715-BAB7-4F16-8FFB-A6575A2D9F73}" type="datetimeFigureOut">
              <a:rPr lang="fr-CA" smtClean="0"/>
              <a:pPr/>
              <a:t>2016-09-01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65705-0DF7-4D98-BCCC-99587FA284CA}" type="slidenum">
              <a:rPr lang="fr-CA" smtClean="0"/>
              <a:pPr/>
              <a:t>‹N°›</a:t>
            </a:fld>
            <a:endParaRPr lang="fr-CA"/>
          </a:p>
        </p:txBody>
      </p:sp>
    </p:spTree>
    <p:extLst>
      <p:ext uri="{BB962C8B-B14F-4D97-AF65-F5344CB8AC3E}">
        <p14:creationId xmlns:p14="http://schemas.microsoft.com/office/powerpoint/2010/main" val="2998757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Plus d’hygiénistes dentaire ressentent</a:t>
            </a:r>
            <a:r>
              <a:rPr lang="fr-CA" baseline="0" dirty="0" smtClean="0"/>
              <a:t> des inconforts ceux-ci peuvent se transformer en douleurs qui si elles ne sont pas traiter produisent des douleurs plus sévères et des troubles </a:t>
            </a:r>
            <a:r>
              <a:rPr lang="fr-CA" baseline="0" dirty="0" err="1" smtClean="0"/>
              <a:t>musculosquelettiques</a:t>
            </a:r>
            <a:r>
              <a:rPr lang="fr-CA" baseline="0" dirty="0" smtClean="0"/>
              <a:t> qui peuvent compromettre la carrière</a:t>
            </a:r>
          </a:p>
          <a:p>
            <a:endParaRPr lang="fr-CA" dirty="0"/>
          </a:p>
        </p:txBody>
      </p:sp>
      <p:sp>
        <p:nvSpPr>
          <p:cNvPr id="4" name="Espace réservé du numéro de diapositive 3"/>
          <p:cNvSpPr>
            <a:spLocks noGrp="1"/>
          </p:cNvSpPr>
          <p:nvPr>
            <p:ph type="sldNum" sz="quarter" idx="10"/>
          </p:nvPr>
        </p:nvSpPr>
        <p:spPr/>
        <p:txBody>
          <a:bodyPr/>
          <a:lstStyle/>
          <a:p>
            <a:fld id="{E2165705-0DF7-4D98-BCCC-99587FA284CA}" type="slidenum">
              <a:rPr lang="fr-CA" smtClean="0"/>
              <a:pPr/>
              <a:t>5</a:t>
            </a:fld>
            <a:endParaRPr lang="fr-CA"/>
          </a:p>
        </p:txBody>
      </p:sp>
    </p:spTree>
    <p:extLst>
      <p:ext uri="{BB962C8B-B14F-4D97-AF65-F5344CB8AC3E}">
        <p14:creationId xmlns:p14="http://schemas.microsoft.com/office/powerpoint/2010/main" val="382541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2X plus de femmes que d’hommes,, Femmes on une force musculaire</a:t>
            </a:r>
            <a:r>
              <a:rPr lang="fr-CA" baseline="0" dirty="0" smtClean="0"/>
              <a:t> de ½ à 2/3 celle des hommes</a:t>
            </a:r>
          </a:p>
          <a:p>
            <a:r>
              <a:rPr lang="fr-CA" baseline="0" dirty="0" smtClean="0"/>
              <a:t>49% cou, 45% haut du dos, 41% épaules, 32% bas du dos, 20% mains, 9% coudes</a:t>
            </a:r>
            <a:endParaRPr lang="fr-CA" dirty="0"/>
          </a:p>
        </p:txBody>
      </p:sp>
      <p:sp>
        <p:nvSpPr>
          <p:cNvPr id="4" name="Espace réservé du numéro de diapositive 3"/>
          <p:cNvSpPr>
            <a:spLocks noGrp="1"/>
          </p:cNvSpPr>
          <p:nvPr>
            <p:ph type="sldNum" sz="quarter" idx="10"/>
          </p:nvPr>
        </p:nvSpPr>
        <p:spPr/>
        <p:txBody>
          <a:bodyPr/>
          <a:lstStyle/>
          <a:p>
            <a:fld id="{E2165705-0DF7-4D98-BCCC-99587FA284CA}" type="slidenum">
              <a:rPr lang="fr-CA" smtClean="0"/>
              <a:pPr/>
              <a:t>7</a:t>
            </a:fld>
            <a:endParaRPr lang="fr-CA"/>
          </a:p>
        </p:txBody>
      </p:sp>
    </p:spTree>
    <p:extLst>
      <p:ext uri="{BB962C8B-B14F-4D97-AF65-F5344CB8AC3E}">
        <p14:creationId xmlns:p14="http://schemas.microsoft.com/office/powerpoint/2010/main" val="125452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Douleurs</a:t>
            </a:r>
            <a:r>
              <a:rPr lang="fr-CA" baseline="0" dirty="0" smtClean="0"/>
              <a:t> du côté non-dominant bras non-dominant tient miroir rétracte la joue tient la succion position très statiques</a:t>
            </a:r>
            <a:endParaRPr lang="fr-CA" dirty="0"/>
          </a:p>
        </p:txBody>
      </p:sp>
      <p:sp>
        <p:nvSpPr>
          <p:cNvPr id="4" name="Espace réservé du numéro de diapositive 3"/>
          <p:cNvSpPr>
            <a:spLocks noGrp="1"/>
          </p:cNvSpPr>
          <p:nvPr>
            <p:ph type="sldNum" sz="quarter" idx="10"/>
          </p:nvPr>
        </p:nvSpPr>
        <p:spPr/>
        <p:txBody>
          <a:bodyPr/>
          <a:lstStyle/>
          <a:p>
            <a:fld id="{E2165705-0DF7-4D98-BCCC-99587FA284CA}" type="slidenum">
              <a:rPr lang="fr-CA" smtClean="0"/>
              <a:pPr/>
              <a:t>8</a:t>
            </a:fld>
            <a:endParaRPr lang="fr-CA"/>
          </a:p>
        </p:txBody>
      </p:sp>
    </p:spTree>
    <p:extLst>
      <p:ext uri="{BB962C8B-B14F-4D97-AF65-F5344CB8AC3E}">
        <p14:creationId xmlns:p14="http://schemas.microsoft.com/office/powerpoint/2010/main" val="2087676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 par l’alternance entre contractions</a:t>
            </a:r>
            <a:r>
              <a:rPr lang="fr-CA" baseline="0" dirty="0" smtClean="0"/>
              <a:t> et repos. Alternance entre la contraction et le </a:t>
            </a:r>
            <a:r>
              <a:rPr lang="fr-CA" baseline="0" dirty="0" err="1" smtClean="0"/>
              <a:t>repos---l’entrée</a:t>
            </a:r>
            <a:r>
              <a:rPr lang="fr-CA" baseline="0" dirty="0" smtClean="0"/>
              <a:t> du sang est limitée donc il y a -------sensation fatigue, difficulté à bouger et douleur</a:t>
            </a:r>
            <a:endParaRPr lang="fr-CA" dirty="0"/>
          </a:p>
        </p:txBody>
      </p:sp>
      <p:sp>
        <p:nvSpPr>
          <p:cNvPr id="4" name="Espace réservé du numéro de diapositive 3"/>
          <p:cNvSpPr>
            <a:spLocks noGrp="1"/>
          </p:cNvSpPr>
          <p:nvPr>
            <p:ph type="sldNum" sz="quarter" idx="10"/>
          </p:nvPr>
        </p:nvSpPr>
        <p:spPr/>
        <p:txBody>
          <a:bodyPr/>
          <a:lstStyle/>
          <a:p>
            <a:fld id="{E2165705-0DF7-4D98-BCCC-99587FA284CA}" type="slidenum">
              <a:rPr lang="fr-CA" smtClean="0"/>
              <a:pPr/>
              <a:t>12</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Bras</a:t>
            </a:r>
            <a:r>
              <a:rPr lang="fr-CA" baseline="0" dirty="0" smtClean="0"/>
              <a:t> loin du corps.  30%     9-10h    11-12h doigtiers         3-2h     1-12h gauchers</a:t>
            </a:r>
            <a:endParaRPr lang="fr-CA" dirty="0"/>
          </a:p>
        </p:txBody>
      </p:sp>
      <p:sp>
        <p:nvSpPr>
          <p:cNvPr id="4" name="Espace réservé du numéro de diapositive 3"/>
          <p:cNvSpPr>
            <a:spLocks noGrp="1"/>
          </p:cNvSpPr>
          <p:nvPr>
            <p:ph type="sldNum" sz="quarter" idx="10"/>
          </p:nvPr>
        </p:nvSpPr>
        <p:spPr/>
        <p:txBody>
          <a:bodyPr/>
          <a:lstStyle/>
          <a:p>
            <a:fld id="{E2165705-0DF7-4D98-BCCC-99587FA284CA}" type="slidenum">
              <a:rPr lang="fr-CA" smtClean="0"/>
              <a:pPr/>
              <a:t>13</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Flexion, flexion latérale </a:t>
            </a:r>
            <a:r>
              <a:rPr lang="fr-CA" dirty="0" err="1" smtClean="0"/>
              <a:t>tortion</a:t>
            </a:r>
            <a:r>
              <a:rPr lang="fr-CA" dirty="0" smtClean="0"/>
              <a:t> et extension.</a:t>
            </a:r>
            <a:r>
              <a:rPr lang="fr-CA" baseline="0" dirty="0" smtClean="0"/>
              <a:t>  Angle pouvant créé des lésions plus de 15⁰ et plus de 75% du temps.</a:t>
            </a:r>
          </a:p>
          <a:p>
            <a:endParaRPr lang="fr-CA" dirty="0"/>
          </a:p>
        </p:txBody>
      </p:sp>
      <p:sp>
        <p:nvSpPr>
          <p:cNvPr id="4" name="Espace réservé du numéro de diapositive 3"/>
          <p:cNvSpPr>
            <a:spLocks noGrp="1"/>
          </p:cNvSpPr>
          <p:nvPr>
            <p:ph type="sldNum" sz="quarter" idx="10"/>
          </p:nvPr>
        </p:nvSpPr>
        <p:spPr/>
        <p:txBody>
          <a:bodyPr/>
          <a:lstStyle/>
          <a:p>
            <a:fld id="{E2165705-0DF7-4D98-BCCC-99587FA284CA}" type="slidenum">
              <a:rPr lang="fr-CA" smtClean="0"/>
              <a:pPr/>
              <a:t>14</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Ex: en clinique boite</a:t>
            </a:r>
            <a:r>
              <a:rPr lang="fr-CA" baseline="0" dirty="0" smtClean="0"/>
              <a:t> de fils </a:t>
            </a:r>
            <a:r>
              <a:rPr lang="fr-CA" baseline="0" dirty="0" err="1" smtClean="0"/>
              <a:t>orthodontiques</a:t>
            </a:r>
            <a:r>
              <a:rPr lang="fr-CA" baseline="0" dirty="0" smtClean="0"/>
              <a:t> ou dictionnaire.     Prise de la succion</a:t>
            </a:r>
            <a:endParaRPr lang="fr-CA" dirty="0"/>
          </a:p>
        </p:txBody>
      </p:sp>
      <p:sp>
        <p:nvSpPr>
          <p:cNvPr id="4" name="Espace réservé du numéro de diapositive 3"/>
          <p:cNvSpPr>
            <a:spLocks noGrp="1"/>
          </p:cNvSpPr>
          <p:nvPr>
            <p:ph type="sldNum" sz="quarter" idx="10"/>
          </p:nvPr>
        </p:nvSpPr>
        <p:spPr/>
        <p:txBody>
          <a:bodyPr/>
          <a:lstStyle/>
          <a:p>
            <a:fld id="{E2165705-0DF7-4D98-BCCC-99587FA284CA}" type="slidenum">
              <a:rPr lang="fr-CA" smtClean="0"/>
              <a:pPr/>
              <a:t>17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Deux principales lésions sont le syndrome du canal</a:t>
            </a:r>
            <a:r>
              <a:rPr lang="fr-CA" baseline="0" dirty="0" smtClean="0"/>
              <a:t> carpien et </a:t>
            </a:r>
            <a:r>
              <a:rPr lang="fr-CA" baseline="0" dirty="0" err="1" smtClean="0"/>
              <a:t>ténosynovite</a:t>
            </a:r>
            <a:r>
              <a:rPr lang="fr-CA" baseline="0" dirty="0" smtClean="0"/>
              <a:t> de </a:t>
            </a:r>
            <a:r>
              <a:rPr lang="fr-CA" baseline="0" dirty="0" err="1" smtClean="0"/>
              <a:t>Quervain</a:t>
            </a:r>
            <a:endParaRPr lang="fr-CA" dirty="0"/>
          </a:p>
        </p:txBody>
      </p:sp>
      <p:sp>
        <p:nvSpPr>
          <p:cNvPr id="4" name="Espace réservé du numéro de diapositive 3"/>
          <p:cNvSpPr>
            <a:spLocks noGrp="1"/>
          </p:cNvSpPr>
          <p:nvPr>
            <p:ph type="sldNum" sz="quarter" idx="10"/>
          </p:nvPr>
        </p:nvSpPr>
        <p:spPr/>
        <p:txBody>
          <a:bodyPr/>
          <a:lstStyle/>
          <a:p>
            <a:fld id="{E2165705-0DF7-4D98-BCCC-99587FA284CA}" type="slidenum">
              <a:rPr lang="fr-CA" smtClean="0"/>
              <a:pPr/>
              <a:t>18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Un étude effectuée en 2000 auprès d’hygiénistes dentaires a démontré une réduction significative des contraction musculaire après 1</a:t>
            </a:r>
            <a:r>
              <a:rPr lang="fr-CA" baseline="0" dirty="0" smtClean="0"/>
              <a:t> mois d’utilisation.</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E2165705-0DF7-4D98-BCCC-99587FA284CA}" type="slidenum">
              <a:rPr lang="fr-CA" smtClean="0"/>
              <a:pPr/>
              <a:t>20</a:t>
            </a:fld>
            <a:endParaRPr lang="fr-CA"/>
          </a:p>
        </p:txBody>
      </p:sp>
    </p:spTree>
    <p:extLst>
      <p:ext uri="{BB962C8B-B14F-4D97-AF65-F5344CB8AC3E}">
        <p14:creationId xmlns:p14="http://schemas.microsoft.com/office/powerpoint/2010/main" val="424681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CDA38440-D09E-49D7-86BA-D3C05ED1877C}" type="datetimeFigureOut">
              <a:rPr lang="fr-CA" smtClean="0"/>
              <a:pPr/>
              <a:t>2016-09-01</a:t>
            </a:fld>
            <a:endParaRPr lang="fr-CA"/>
          </a:p>
        </p:txBody>
      </p:sp>
      <p:sp>
        <p:nvSpPr>
          <p:cNvPr id="16" name="Espace réservé du numéro de diapositive 15"/>
          <p:cNvSpPr>
            <a:spLocks noGrp="1"/>
          </p:cNvSpPr>
          <p:nvPr>
            <p:ph type="sldNum" sz="quarter" idx="11"/>
          </p:nvPr>
        </p:nvSpPr>
        <p:spPr/>
        <p:txBody>
          <a:bodyPr/>
          <a:lstStyle/>
          <a:p>
            <a:fld id="{6BC9A14F-F002-41AE-BCA6-6294454937F1}" type="slidenum">
              <a:rPr lang="fr-CA" smtClean="0"/>
              <a:pPr/>
              <a:t>‹N°›</a:t>
            </a:fld>
            <a:endParaRPr lang="fr-CA"/>
          </a:p>
        </p:txBody>
      </p:sp>
      <p:sp>
        <p:nvSpPr>
          <p:cNvPr id="17" name="Espace réservé du pied de page 16"/>
          <p:cNvSpPr>
            <a:spLocks noGrp="1"/>
          </p:cNvSpPr>
          <p:nvPr>
            <p:ph type="ftr" sz="quarter" idx="12"/>
          </p:nvPr>
        </p:nvSpPr>
        <p:spPr/>
        <p:txBody>
          <a:bodyPr/>
          <a:lstStyle/>
          <a:p>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DA38440-D09E-49D7-86BA-D3C05ED1877C}" type="datetimeFigureOut">
              <a:rPr lang="fr-CA" smtClean="0"/>
              <a:pPr/>
              <a:t>2016-09-01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BC9A14F-F002-41AE-BCA6-6294454937F1}"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DA38440-D09E-49D7-86BA-D3C05ED1877C}" type="datetimeFigureOut">
              <a:rPr lang="fr-CA" smtClean="0"/>
              <a:pPr/>
              <a:t>2016-09-01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BC9A14F-F002-41AE-BCA6-6294454937F1}"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609600" y="1524000"/>
            <a:ext cx="10972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CDA38440-D09E-49D7-86BA-D3C05ED1877C}" type="datetimeFigureOut">
              <a:rPr lang="fr-CA" smtClean="0"/>
              <a:pPr/>
              <a:t>2016-09-01</a:t>
            </a:fld>
            <a:endParaRPr lang="fr-CA"/>
          </a:p>
        </p:txBody>
      </p:sp>
      <p:sp>
        <p:nvSpPr>
          <p:cNvPr id="15" name="Espace réservé du numéro de diapositive 14"/>
          <p:cNvSpPr>
            <a:spLocks noGrp="1"/>
          </p:cNvSpPr>
          <p:nvPr>
            <p:ph type="sldNum" sz="quarter" idx="15"/>
          </p:nvPr>
        </p:nvSpPr>
        <p:spPr/>
        <p:txBody>
          <a:bodyPr/>
          <a:lstStyle>
            <a:lvl1pPr algn="ctr">
              <a:defRPr/>
            </a:lvl1pPr>
          </a:lstStyle>
          <a:p>
            <a:fld id="{6BC9A14F-F002-41AE-BCA6-6294454937F1}" type="slidenum">
              <a:rPr lang="fr-CA" smtClean="0"/>
              <a:pPr/>
              <a:t>‹N°›</a:t>
            </a:fld>
            <a:endParaRPr lang="fr-CA"/>
          </a:p>
        </p:txBody>
      </p:sp>
      <p:sp>
        <p:nvSpPr>
          <p:cNvPr id="16" name="Espace réservé du pied de page 15"/>
          <p:cNvSpPr>
            <a:spLocks noGrp="1"/>
          </p:cNvSpPr>
          <p:nvPr>
            <p:ph type="ftr" sz="quarter" idx="16"/>
          </p:nvPr>
        </p:nvSpPr>
        <p:spPr/>
        <p:txBody>
          <a:bodyPr/>
          <a:lstStyle/>
          <a:p>
            <a:endParaRPr lang="fr-CA"/>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A38440-D09E-49D7-86BA-D3C05ED1877C}" type="datetimeFigureOut">
              <a:rPr lang="fr-CA" smtClean="0"/>
              <a:pPr/>
              <a:t>2016-09-01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BC9A14F-F002-41AE-BCA6-6294454937F1}" type="slidenum">
              <a:rPr lang="fr-CA" smtClean="0"/>
              <a:pPr/>
              <a:t>‹N°›</a:t>
            </a:fld>
            <a:endParaRPr lang="fr-CA"/>
          </a:p>
        </p:txBody>
      </p:sp>
      <p:sp>
        <p:nvSpPr>
          <p:cNvPr id="2" name="Titr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CDA38440-D09E-49D7-86BA-D3C05ED1877C}" type="datetimeFigureOut">
              <a:rPr lang="fr-CA" smtClean="0"/>
              <a:pPr/>
              <a:t>2016-09-01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BC9A14F-F002-41AE-BCA6-6294454937F1}" type="slidenum">
              <a:rPr lang="fr-CA" smtClean="0"/>
              <a:pPr/>
              <a:t>‹N°›</a:t>
            </a:fld>
            <a:endParaRPr lang="fr-CA"/>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609600" y="1524000"/>
            <a:ext cx="5413248"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6197600" y="1524000"/>
            <a:ext cx="5413248"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6BC9A14F-F002-41AE-BCA6-6294454937F1}" type="slidenum">
              <a:rPr lang="fr-CA" smtClean="0"/>
              <a:pPr/>
              <a:t>‹N°›</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7" name="Espace réservé de la date 6"/>
          <p:cNvSpPr>
            <a:spLocks noGrp="1"/>
          </p:cNvSpPr>
          <p:nvPr>
            <p:ph type="dt" sz="half" idx="10"/>
          </p:nvPr>
        </p:nvSpPr>
        <p:spPr/>
        <p:txBody>
          <a:bodyPr/>
          <a:lstStyle/>
          <a:p>
            <a:fld id="{CDA38440-D09E-49D7-86BA-D3C05ED1877C}" type="datetimeFigureOut">
              <a:rPr lang="fr-CA" smtClean="0"/>
              <a:pPr/>
              <a:t>2016-09-01</a:t>
            </a:fld>
            <a:endParaRPr lang="fr-CA"/>
          </a:p>
        </p:txBody>
      </p:sp>
      <p:sp>
        <p:nvSpPr>
          <p:cNvPr id="3" name="Espace réservé du texte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609600" y="2201896"/>
            <a:ext cx="53848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6199717" y="2201896"/>
            <a:ext cx="53848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609600" y="155448"/>
            <a:ext cx="109728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CDA38440-D09E-49D7-86BA-D3C05ED1877C}" type="datetimeFigureOut">
              <a:rPr lang="fr-CA" smtClean="0"/>
              <a:pPr/>
              <a:t>2016-09-01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6BC9A14F-F002-41AE-BCA6-6294454937F1}" type="slidenum">
              <a:rPr lang="fr-CA" smtClean="0"/>
              <a:pPr/>
              <a:t>‹N°›</a:t>
            </a:fld>
            <a:endParaRPr lang="fr-CA"/>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A38440-D09E-49D7-86BA-D3C05ED1877C}" type="datetimeFigureOut">
              <a:rPr lang="fr-CA" smtClean="0"/>
              <a:pPr/>
              <a:t>2016-09-01</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6BC9A14F-F002-41AE-BCA6-6294454937F1}"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609600" y="457200"/>
            <a:ext cx="83312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CDA38440-D09E-49D7-86BA-D3C05ED1877C}" type="datetimeFigureOut">
              <a:rPr lang="fr-CA" smtClean="0"/>
              <a:pPr/>
              <a:t>2016-09-01</a:t>
            </a:fld>
            <a:endParaRPr lang="fr-CA"/>
          </a:p>
        </p:txBody>
      </p:sp>
      <p:sp>
        <p:nvSpPr>
          <p:cNvPr id="9" name="Espace réservé du numéro de diapositive 8"/>
          <p:cNvSpPr>
            <a:spLocks noGrp="1"/>
          </p:cNvSpPr>
          <p:nvPr>
            <p:ph type="sldNum" sz="quarter" idx="15"/>
          </p:nvPr>
        </p:nvSpPr>
        <p:spPr/>
        <p:txBody>
          <a:bodyPr/>
          <a:lstStyle/>
          <a:p>
            <a:fld id="{6BC9A14F-F002-41AE-BCA6-6294454937F1}" type="slidenum">
              <a:rPr lang="fr-CA" smtClean="0"/>
              <a:pPr/>
              <a:t>‹N°›</a:t>
            </a:fld>
            <a:endParaRPr lang="fr-CA"/>
          </a:p>
        </p:txBody>
      </p:sp>
      <p:sp>
        <p:nvSpPr>
          <p:cNvPr id="10" name="Espace réservé du pied de page 9"/>
          <p:cNvSpPr>
            <a:spLocks noGrp="1"/>
          </p:cNvSpPr>
          <p:nvPr>
            <p:ph type="ftr" sz="quarter" idx="16"/>
          </p:nvPr>
        </p:nvSpPr>
        <p:spPr/>
        <p:txBody>
          <a:bodyPr/>
          <a:lstStyle/>
          <a:p>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CDA38440-D09E-49D7-86BA-D3C05ED1877C}" type="datetimeFigureOut">
              <a:rPr lang="fr-CA" smtClean="0"/>
              <a:pPr/>
              <a:t>2016-09-01</a:t>
            </a:fld>
            <a:endParaRPr lang="fr-CA"/>
          </a:p>
        </p:txBody>
      </p:sp>
      <p:sp>
        <p:nvSpPr>
          <p:cNvPr id="9" name="Espace réservé du numéro de diapositive 8"/>
          <p:cNvSpPr>
            <a:spLocks noGrp="1"/>
          </p:cNvSpPr>
          <p:nvPr>
            <p:ph type="sldNum" sz="quarter" idx="11"/>
          </p:nvPr>
        </p:nvSpPr>
        <p:spPr/>
        <p:txBody>
          <a:bodyPr/>
          <a:lstStyle/>
          <a:p>
            <a:fld id="{6BC9A14F-F002-41AE-BCA6-6294454937F1}" type="slidenum">
              <a:rPr lang="fr-CA" smtClean="0"/>
              <a:pPr/>
              <a:t>‹N°›</a:t>
            </a:fld>
            <a:endParaRPr lang="fr-CA"/>
          </a:p>
        </p:txBody>
      </p:sp>
      <p:sp>
        <p:nvSpPr>
          <p:cNvPr id="10" name="Espace réservé du pied de page 9"/>
          <p:cNvSpPr>
            <a:spLocks noGrp="1"/>
          </p:cNvSpPr>
          <p:nvPr>
            <p:ph type="ftr" sz="quarter" idx="12"/>
          </p:nvPr>
        </p:nvSpPr>
        <p:spPr/>
        <p:txBody>
          <a:bodyPr/>
          <a:lstStyle/>
          <a:p>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CDA38440-D09E-49D7-86BA-D3C05ED1877C}" type="datetimeFigureOut">
              <a:rPr lang="fr-CA" smtClean="0"/>
              <a:pPr/>
              <a:t>2016-09-01</a:t>
            </a:fld>
            <a:endParaRPr lang="fr-CA"/>
          </a:p>
        </p:txBody>
      </p:sp>
      <p:sp>
        <p:nvSpPr>
          <p:cNvPr id="10" name="Espace réservé du pied de page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fr-CA"/>
          </a:p>
        </p:txBody>
      </p:sp>
      <p:sp>
        <p:nvSpPr>
          <p:cNvPr id="22" name="Espace réservé du numéro de diapositive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BC9A14F-F002-41AE-BCA6-6294454937F1}" type="slidenum">
              <a:rPr lang="fr-CA" smtClean="0"/>
              <a:pPr/>
              <a:t>‹N°›</a:t>
            </a:fld>
            <a:endParaRPr lang="fr-CA"/>
          </a:p>
        </p:txBody>
      </p:sp>
      <p:sp>
        <p:nvSpPr>
          <p:cNvPr id="5" name="Espace réservé du titre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sstsas.qc.ca/sites/default/files/publications/documents/Guides_Broch_Depl/GP50_TMS_cliniques_dentaires.pdf" TargetMode="External"/><Relationship Id="rId2" Type="http://schemas.openxmlformats.org/officeDocument/2006/relationships/hyperlink" Target="http://www.asstsas.qc.ca/" TargetMode="External"/><Relationship Id="rId1" Type="http://schemas.openxmlformats.org/officeDocument/2006/relationships/slideLayout" Target="../slideLayouts/slideLayout2.xml"/><Relationship Id="rId4" Type="http://schemas.openxmlformats.org/officeDocument/2006/relationships/hyperlink" Target="http://www.posiflexdesign.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CA" dirty="0" smtClean="0"/>
              <a:t>Mieux vaut prévenir que guérir</a:t>
            </a:r>
          </a:p>
          <a:p>
            <a:r>
              <a:rPr lang="fr-CA" dirty="0" smtClean="0"/>
              <a:t>(proverbe français)</a:t>
            </a:r>
            <a:endParaRPr lang="fr-CA" dirty="0"/>
          </a:p>
        </p:txBody>
      </p:sp>
      <p:sp>
        <p:nvSpPr>
          <p:cNvPr id="2" name="Titre 1"/>
          <p:cNvSpPr>
            <a:spLocks noGrp="1"/>
          </p:cNvSpPr>
          <p:nvPr>
            <p:ph type="ctrTitle"/>
          </p:nvPr>
        </p:nvSpPr>
        <p:spPr/>
        <p:txBody>
          <a:bodyPr/>
          <a:lstStyle/>
          <a:p>
            <a:r>
              <a:rPr lang="fr-CA" dirty="0" smtClean="0"/>
              <a:t>Troubles musculo-squelettiques</a:t>
            </a:r>
            <a:endParaRPr lang="fr-CA" dirty="0"/>
          </a:p>
        </p:txBody>
      </p:sp>
    </p:spTree>
    <p:extLst>
      <p:ext uri="{BB962C8B-B14F-4D97-AF65-F5344CB8AC3E}">
        <p14:creationId xmlns:p14="http://schemas.microsoft.com/office/powerpoint/2010/main" val="2619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CA" dirty="0" smtClean="0"/>
              <a:t>Loi </a:t>
            </a:r>
            <a:r>
              <a:rPr lang="fr-CA" dirty="0"/>
              <a:t>sur la santé et sécurité au </a:t>
            </a:r>
            <a:r>
              <a:rPr lang="fr-CA" dirty="0" smtClean="0"/>
              <a:t>travail</a:t>
            </a:r>
          </a:p>
          <a:p>
            <a:pPr lvl="1"/>
            <a:r>
              <a:rPr lang="fr-CA" dirty="0"/>
              <a:t>	 s’assurer que les établissements sur lesquels il a autorité sont équipés et aménagés de façon à assurer la protection du travailleur(art. 51.1</a:t>
            </a:r>
            <a:r>
              <a:rPr lang="fr-CA" dirty="0" smtClean="0"/>
              <a:t>)</a:t>
            </a:r>
          </a:p>
          <a:p>
            <a:pPr lvl="1"/>
            <a:endParaRPr lang="fr-CA" dirty="0"/>
          </a:p>
          <a:p>
            <a:pPr lvl="1"/>
            <a:r>
              <a:rPr lang="fr-CA" dirty="0"/>
              <a:t>s’assurer que l’organisation du travail et les méthodes et techniques utilisées pour l’accomplir sont sécuritaires et ne portent pas atteinte à la santé du travailleur(art.51.3</a:t>
            </a:r>
            <a:r>
              <a:rPr lang="fr-CA" dirty="0" smtClean="0"/>
              <a:t>)</a:t>
            </a:r>
          </a:p>
          <a:p>
            <a:pPr marL="457200" lvl="1" indent="0">
              <a:buNone/>
            </a:pPr>
            <a:endParaRPr lang="fr-CA" dirty="0"/>
          </a:p>
          <a:p>
            <a:pPr lvl="1"/>
            <a:r>
              <a:rPr lang="fr-CA" dirty="0"/>
              <a:t>fournir un matériel sécuritaire et assurer son maintien en bon état(art. 51.7)</a:t>
            </a:r>
          </a:p>
          <a:p>
            <a:pPr marL="0" indent="0">
              <a:buNone/>
            </a:pPr>
            <a:endParaRPr lang="fr-CA" dirty="0"/>
          </a:p>
        </p:txBody>
      </p:sp>
      <p:sp>
        <p:nvSpPr>
          <p:cNvPr id="2" name="Titre 1"/>
          <p:cNvSpPr>
            <a:spLocks noGrp="1"/>
          </p:cNvSpPr>
          <p:nvPr>
            <p:ph type="title"/>
          </p:nvPr>
        </p:nvSpPr>
        <p:spPr/>
        <p:txBody>
          <a:bodyPr/>
          <a:lstStyle/>
          <a:p>
            <a:r>
              <a:rPr lang="fr-CA" dirty="0" smtClean="0"/>
              <a:t>Obligation de l’employeur</a:t>
            </a:r>
            <a:endParaRPr lang="fr-CA" dirty="0"/>
          </a:p>
        </p:txBody>
      </p:sp>
    </p:spTree>
    <p:extLst>
      <p:ext uri="{BB962C8B-B14F-4D97-AF65-F5344CB8AC3E}">
        <p14:creationId xmlns:p14="http://schemas.microsoft.com/office/powerpoint/2010/main" val="3949699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CA" dirty="0" smtClean="0"/>
              <a:t>Répétition des mouvements</a:t>
            </a:r>
          </a:p>
          <a:p>
            <a:pPr marL="0" indent="0">
              <a:buNone/>
            </a:pPr>
            <a:r>
              <a:rPr lang="fr-CA" dirty="0" smtClean="0"/>
              <a:t>	+</a:t>
            </a:r>
          </a:p>
          <a:p>
            <a:r>
              <a:rPr lang="fr-CA" dirty="0" smtClean="0"/>
              <a:t>Cadences</a:t>
            </a:r>
          </a:p>
          <a:p>
            <a:pPr marL="0" indent="0">
              <a:buNone/>
            </a:pPr>
            <a:r>
              <a:rPr lang="fr-CA" dirty="0" smtClean="0"/>
              <a:t>	+</a:t>
            </a:r>
          </a:p>
          <a:p>
            <a:r>
              <a:rPr lang="fr-CA" dirty="0" smtClean="0"/>
              <a:t>Force</a:t>
            </a:r>
          </a:p>
          <a:p>
            <a:pPr marL="0" indent="0">
              <a:buNone/>
            </a:pPr>
            <a:r>
              <a:rPr lang="fr-CA" dirty="0" smtClean="0"/>
              <a:t>	+</a:t>
            </a:r>
          </a:p>
          <a:p>
            <a:r>
              <a:rPr lang="fr-CA" dirty="0" smtClean="0"/>
              <a:t>Postures et mouvements contraignants</a:t>
            </a:r>
          </a:p>
          <a:p>
            <a:pPr marL="0" indent="0">
              <a:buNone/>
            </a:pPr>
            <a:r>
              <a:rPr lang="fr-CA" dirty="0" smtClean="0"/>
              <a:t>	+		</a:t>
            </a:r>
          </a:p>
          <a:p>
            <a:r>
              <a:rPr lang="fr-CA" dirty="0" smtClean="0"/>
              <a:t>Repos insuffisant</a:t>
            </a:r>
            <a:endParaRPr lang="fr-CA" dirty="0"/>
          </a:p>
        </p:txBody>
      </p:sp>
      <p:sp>
        <p:nvSpPr>
          <p:cNvPr id="2" name="Titre 1"/>
          <p:cNvSpPr>
            <a:spLocks noGrp="1"/>
          </p:cNvSpPr>
          <p:nvPr>
            <p:ph type="title"/>
          </p:nvPr>
        </p:nvSpPr>
        <p:spPr/>
        <p:txBody>
          <a:bodyPr/>
          <a:lstStyle/>
          <a:p>
            <a:r>
              <a:rPr lang="fr-CA" dirty="0" smtClean="0"/>
              <a:t>Combinaison des contraintes</a:t>
            </a:r>
            <a:endParaRPr lang="fr-CA" dirty="0"/>
          </a:p>
        </p:txBody>
      </p:sp>
    </p:spTree>
    <p:extLst>
      <p:ext uri="{BB962C8B-B14F-4D97-AF65-F5344CB8AC3E}">
        <p14:creationId xmlns:p14="http://schemas.microsoft.com/office/powerpoint/2010/main" val="121787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CA" dirty="0" smtClean="0"/>
              <a:t>Durant la contraction ou durant la relaxation?</a:t>
            </a:r>
          </a:p>
          <a:p>
            <a:pPr>
              <a:buNone/>
            </a:pPr>
            <a:r>
              <a:rPr lang="fr-CA" dirty="0" smtClean="0"/>
              <a:t>	C’est surtout……………………………….</a:t>
            </a:r>
          </a:p>
          <a:p>
            <a:pPr>
              <a:buNone/>
            </a:pPr>
            <a:r>
              <a:rPr lang="fr-CA" dirty="0" smtClean="0"/>
              <a:t>	Lors d’un effort dynamique,  il y a ………………………………….. Donc le muscle reçoit les nutriments et l’oxygène et rejette les déchets et le CO2.</a:t>
            </a:r>
          </a:p>
          <a:p>
            <a:pPr>
              <a:buNone/>
            </a:pPr>
            <a:r>
              <a:rPr lang="fr-CA" dirty="0" smtClean="0"/>
              <a:t>	Lors d’un effort statique…………………………………………………….</a:t>
            </a:r>
          </a:p>
          <a:p>
            <a:pPr>
              <a:buNone/>
            </a:pPr>
            <a:r>
              <a:rPr lang="fr-CA" dirty="0" smtClean="0"/>
              <a:t>	moins d’oxygène et l’acide lactique et les déchets s’accumulent.</a:t>
            </a:r>
          </a:p>
          <a:p>
            <a:pPr>
              <a:buNone/>
            </a:pPr>
            <a:r>
              <a:rPr lang="fr-CA" dirty="0" smtClean="0"/>
              <a:t>	Conséquences:</a:t>
            </a:r>
            <a:endParaRPr lang="fr-CA" dirty="0"/>
          </a:p>
        </p:txBody>
      </p:sp>
      <p:sp>
        <p:nvSpPr>
          <p:cNvPr id="2" name="Titre 1"/>
          <p:cNvSpPr>
            <a:spLocks noGrp="1"/>
          </p:cNvSpPr>
          <p:nvPr>
            <p:ph type="title"/>
          </p:nvPr>
        </p:nvSpPr>
        <p:spPr/>
        <p:txBody>
          <a:bodyPr/>
          <a:lstStyle/>
          <a:p>
            <a:r>
              <a:rPr lang="fr-CA" dirty="0" smtClean="0"/>
              <a:t>Quand le muscle est-il nourrit?</a:t>
            </a:r>
            <a:endParaRPr lang="fr-CA" dirty="0"/>
          </a:p>
        </p:txBody>
      </p:sp>
    </p:spTree>
    <p:extLst>
      <p:ext uri="{BB962C8B-B14F-4D97-AF65-F5344CB8AC3E}">
        <p14:creationId xmlns:p14="http://schemas.microsoft.com/office/powerpoint/2010/main" val="966921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CA" sz="3200" dirty="0" smtClean="0"/>
              <a:t>Abduction des bras</a:t>
            </a:r>
          </a:p>
          <a:p>
            <a:r>
              <a:rPr lang="fr-CA" sz="3200" dirty="0" smtClean="0"/>
              <a:t>À partir de quelle angle on peut avoir une lésion en abduction?</a:t>
            </a:r>
          </a:p>
          <a:p>
            <a:r>
              <a:rPr lang="fr-CA" sz="3200" dirty="0" smtClean="0"/>
              <a:t>30⁰ ou 60⁰?</a:t>
            </a:r>
          </a:p>
          <a:p>
            <a:r>
              <a:rPr lang="fr-CA" sz="3200" dirty="0" smtClean="0"/>
              <a:t>Quelles sont les meilleurs positions horaires pour prévenir les lésions?</a:t>
            </a:r>
            <a:endParaRPr lang="fr-CA" sz="3200" dirty="0"/>
          </a:p>
        </p:txBody>
      </p:sp>
      <p:sp>
        <p:nvSpPr>
          <p:cNvPr id="2" name="Titre 1"/>
          <p:cNvSpPr>
            <a:spLocks noGrp="1"/>
          </p:cNvSpPr>
          <p:nvPr>
            <p:ph type="title"/>
          </p:nvPr>
        </p:nvSpPr>
        <p:spPr/>
        <p:txBody>
          <a:bodyPr>
            <a:normAutofit fontScale="90000"/>
          </a:bodyPr>
          <a:lstStyle/>
          <a:p>
            <a:r>
              <a:rPr lang="fr-CA" dirty="0" smtClean="0"/>
              <a:t>Facteurs de risques  de TMS</a:t>
            </a:r>
            <a:br>
              <a:rPr lang="fr-CA" dirty="0" smtClean="0"/>
            </a:br>
            <a:r>
              <a:rPr lang="fr-CA" dirty="0" smtClean="0"/>
              <a:t>	Épaules</a:t>
            </a:r>
            <a:endParaRPr lang="fr-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7971" y="672861"/>
            <a:ext cx="10987177" cy="966158"/>
          </a:xfrm>
        </p:spPr>
        <p:txBody>
          <a:bodyPr>
            <a:normAutofit fontScale="90000"/>
          </a:bodyPr>
          <a:lstStyle/>
          <a:p>
            <a:r>
              <a:rPr lang="fr-CA" dirty="0" smtClean="0"/>
              <a:t/>
            </a:r>
            <a:br>
              <a:rPr lang="fr-CA" dirty="0" smtClean="0"/>
            </a:br>
            <a:r>
              <a:rPr lang="fr-CA" dirty="0" smtClean="0"/>
              <a:t/>
            </a:r>
            <a:br>
              <a:rPr lang="fr-CA" dirty="0" smtClean="0"/>
            </a:br>
            <a:r>
              <a:rPr lang="fr-CA" dirty="0" smtClean="0"/>
              <a:t/>
            </a:r>
            <a:br>
              <a:rPr lang="fr-CA" dirty="0" smtClean="0"/>
            </a:br>
            <a:r>
              <a:rPr lang="fr-CA" dirty="0" smtClean="0"/>
              <a:t/>
            </a:r>
            <a:br>
              <a:rPr lang="fr-CA" dirty="0" smtClean="0"/>
            </a:br>
            <a:r>
              <a:rPr lang="fr-CA" dirty="0" smtClean="0"/>
              <a:t/>
            </a:r>
            <a:br>
              <a:rPr lang="fr-CA" dirty="0" smtClean="0"/>
            </a:br>
            <a:r>
              <a:rPr lang="fr-CA" sz="3600" dirty="0" smtClean="0"/>
              <a:t>Facteurs de risque TMS</a:t>
            </a:r>
            <a:br>
              <a:rPr lang="fr-CA" sz="3600" dirty="0" smtClean="0"/>
            </a:br>
            <a:r>
              <a:rPr lang="fr-CA" sz="3600" dirty="0" smtClean="0"/>
              <a:t>Cou et haut du dos</a:t>
            </a:r>
            <a:br>
              <a:rPr lang="fr-CA" sz="3600" dirty="0" smtClean="0"/>
            </a:br>
            <a:r>
              <a:rPr lang="fr-CA" sz="3600" dirty="0" smtClean="0"/>
              <a:t>Positions à risque</a:t>
            </a:r>
            <a:endParaRPr lang="fr-CA" sz="3600" dirty="0"/>
          </a:p>
        </p:txBody>
      </p:sp>
      <p:pic>
        <p:nvPicPr>
          <p:cNvPr id="1026" name="Picture 2" descr="C:\Users\Admin\Desktop\cou5.jpg"/>
          <p:cNvPicPr>
            <a:picLocks noGrp="1" noChangeAspect="1" noChangeArrowheads="1"/>
          </p:cNvPicPr>
          <p:nvPr>
            <p:ph idx="4294967295"/>
          </p:nvPr>
        </p:nvPicPr>
        <p:blipFill>
          <a:blip r:embed="rId3" cstate="print"/>
          <a:srcRect/>
          <a:stretch>
            <a:fillRect/>
          </a:stretch>
        </p:blipFill>
        <p:spPr bwMode="auto">
          <a:xfrm rot="5400000">
            <a:off x="0" y="2928938"/>
            <a:ext cx="3357563" cy="2517775"/>
          </a:xfrm>
          <a:prstGeom prst="rect">
            <a:avLst/>
          </a:prstGeom>
          <a:noFill/>
        </p:spPr>
      </p:pic>
      <p:pic>
        <p:nvPicPr>
          <p:cNvPr id="1027" name="Picture 3" descr="C:\Users\Admin\Desktop\cou3.jpg"/>
          <p:cNvPicPr>
            <a:picLocks noChangeAspect="1" noChangeArrowheads="1"/>
          </p:cNvPicPr>
          <p:nvPr/>
        </p:nvPicPr>
        <p:blipFill>
          <a:blip r:embed="rId4" cstate="print"/>
          <a:srcRect/>
          <a:stretch>
            <a:fillRect/>
          </a:stretch>
        </p:blipFill>
        <p:spPr bwMode="auto">
          <a:xfrm rot="5400000">
            <a:off x="2784595" y="2903091"/>
            <a:ext cx="3418455" cy="2563841"/>
          </a:xfrm>
          <a:prstGeom prst="rect">
            <a:avLst/>
          </a:prstGeom>
          <a:noFill/>
        </p:spPr>
      </p:pic>
      <p:pic>
        <p:nvPicPr>
          <p:cNvPr id="1028" name="Picture 4" descr="C:\Users\Admin\Desktop\cou2.jpg"/>
          <p:cNvPicPr>
            <a:picLocks noChangeAspect="1" noChangeArrowheads="1"/>
          </p:cNvPicPr>
          <p:nvPr/>
        </p:nvPicPr>
        <p:blipFill>
          <a:blip r:embed="rId5" cstate="print"/>
          <a:srcRect/>
          <a:stretch>
            <a:fillRect/>
          </a:stretch>
        </p:blipFill>
        <p:spPr bwMode="auto">
          <a:xfrm rot="5400000">
            <a:off x="5499820" y="2886022"/>
            <a:ext cx="3504239" cy="2628179"/>
          </a:xfrm>
          <a:prstGeom prst="rect">
            <a:avLst/>
          </a:prstGeom>
          <a:noFill/>
        </p:spPr>
      </p:pic>
      <p:pic>
        <p:nvPicPr>
          <p:cNvPr id="1029" name="Picture 5" descr="C:\Users\Admin\Desktop\cou4.jpg"/>
          <p:cNvPicPr>
            <a:picLocks noChangeAspect="1" noChangeArrowheads="1"/>
          </p:cNvPicPr>
          <p:nvPr/>
        </p:nvPicPr>
        <p:blipFill>
          <a:blip r:embed="rId6" cstate="print"/>
          <a:srcRect/>
          <a:stretch>
            <a:fillRect/>
          </a:stretch>
        </p:blipFill>
        <p:spPr bwMode="auto">
          <a:xfrm rot="5400000">
            <a:off x="8517151" y="2889851"/>
            <a:ext cx="3519574" cy="2639681"/>
          </a:xfrm>
          <a:prstGeom prst="rect">
            <a:avLst/>
          </a:prstGeom>
          <a:noFill/>
        </p:spPr>
      </p:pic>
      <p:sp>
        <p:nvSpPr>
          <p:cNvPr id="8" name="ZoneTexte 7"/>
          <p:cNvSpPr txBox="1"/>
          <p:nvPr/>
        </p:nvSpPr>
        <p:spPr>
          <a:xfrm>
            <a:off x="914400" y="6107502"/>
            <a:ext cx="851259" cy="369332"/>
          </a:xfrm>
          <a:prstGeom prst="rect">
            <a:avLst/>
          </a:prstGeom>
          <a:noFill/>
        </p:spPr>
        <p:txBody>
          <a:bodyPr wrap="none" rtlCol="0">
            <a:spAutoFit/>
          </a:bodyPr>
          <a:lstStyle/>
          <a:p>
            <a:r>
              <a:rPr lang="fr-CA" dirty="0" smtClean="0"/>
              <a:t>Flexion</a:t>
            </a:r>
            <a:endParaRPr lang="fr-CA" dirty="0"/>
          </a:p>
        </p:txBody>
      </p:sp>
      <p:sp>
        <p:nvSpPr>
          <p:cNvPr id="9" name="ZoneTexte 8"/>
          <p:cNvSpPr txBox="1"/>
          <p:nvPr/>
        </p:nvSpPr>
        <p:spPr>
          <a:xfrm>
            <a:off x="3674853" y="6219645"/>
            <a:ext cx="1609736" cy="369332"/>
          </a:xfrm>
          <a:prstGeom prst="rect">
            <a:avLst/>
          </a:prstGeom>
          <a:noFill/>
        </p:spPr>
        <p:txBody>
          <a:bodyPr wrap="none" rtlCol="0">
            <a:spAutoFit/>
          </a:bodyPr>
          <a:lstStyle/>
          <a:p>
            <a:r>
              <a:rPr lang="fr-CA" dirty="0" smtClean="0"/>
              <a:t>Flexion latérale</a:t>
            </a:r>
            <a:endParaRPr lang="fr-CA" dirty="0"/>
          </a:p>
        </p:txBody>
      </p:sp>
      <p:sp>
        <p:nvSpPr>
          <p:cNvPr id="10" name="ZoneTexte 9"/>
          <p:cNvSpPr txBox="1"/>
          <p:nvPr/>
        </p:nvSpPr>
        <p:spPr>
          <a:xfrm>
            <a:off x="6668219" y="6245524"/>
            <a:ext cx="860685" cy="369332"/>
          </a:xfrm>
          <a:prstGeom prst="rect">
            <a:avLst/>
          </a:prstGeom>
          <a:noFill/>
        </p:spPr>
        <p:txBody>
          <a:bodyPr wrap="none" rtlCol="0">
            <a:spAutoFit/>
          </a:bodyPr>
          <a:lstStyle/>
          <a:p>
            <a:r>
              <a:rPr lang="fr-CA" dirty="0" smtClean="0"/>
              <a:t>Torsion</a:t>
            </a:r>
            <a:endParaRPr lang="fr-CA" dirty="0"/>
          </a:p>
        </p:txBody>
      </p:sp>
      <p:sp>
        <p:nvSpPr>
          <p:cNvPr id="11" name="ZoneTexte 10"/>
          <p:cNvSpPr txBox="1"/>
          <p:nvPr/>
        </p:nvSpPr>
        <p:spPr>
          <a:xfrm>
            <a:off x="9739223" y="6245524"/>
            <a:ext cx="1889185" cy="369332"/>
          </a:xfrm>
          <a:prstGeom prst="rect">
            <a:avLst/>
          </a:prstGeom>
          <a:noFill/>
        </p:spPr>
        <p:txBody>
          <a:bodyPr wrap="square" rtlCol="0">
            <a:spAutoFit/>
          </a:bodyPr>
          <a:lstStyle/>
          <a:p>
            <a:r>
              <a:rPr lang="fr-CA" dirty="0" smtClean="0"/>
              <a:t>Extension</a:t>
            </a:r>
            <a:endParaRPr lang="fr-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loupes.jpg"/>
          <p:cNvPicPr>
            <a:picLocks noGrp="1" noChangeAspect="1" noChangeArrowheads="1"/>
          </p:cNvPicPr>
          <p:nvPr>
            <p:ph idx="1"/>
          </p:nvPr>
        </p:nvPicPr>
        <p:blipFill>
          <a:blip r:embed="rId2" cstate="print"/>
          <a:stretch>
            <a:fillRect/>
          </a:stretch>
        </p:blipFill>
        <p:spPr bwMode="auto">
          <a:xfrm>
            <a:off x="6271852" y="2906923"/>
            <a:ext cx="4210740" cy="2890028"/>
          </a:xfrm>
          <a:prstGeom prst="rect">
            <a:avLst/>
          </a:prstGeom>
          <a:noFill/>
        </p:spPr>
      </p:pic>
      <p:sp>
        <p:nvSpPr>
          <p:cNvPr id="2" name="Titre 1"/>
          <p:cNvSpPr>
            <a:spLocks noGrp="1"/>
          </p:cNvSpPr>
          <p:nvPr>
            <p:ph type="title"/>
          </p:nvPr>
        </p:nvSpPr>
        <p:spPr/>
        <p:txBody>
          <a:bodyPr>
            <a:normAutofit fontScale="90000"/>
          </a:bodyPr>
          <a:lstStyle/>
          <a:p>
            <a:r>
              <a:rPr lang="fr-CA" dirty="0" smtClean="0"/>
              <a:t>Quelle mesures peut-on prendre pour éviter les lésions au bas du dos?</a:t>
            </a:r>
            <a:endParaRPr lang="fr-CA" dirty="0"/>
          </a:p>
        </p:txBody>
      </p:sp>
      <p:pic>
        <p:nvPicPr>
          <p:cNvPr id="4" name="Picture 5" descr="gehrig_02_80"/>
          <p:cNvPicPr>
            <a:picLocks noChangeAspect="1" noChangeArrowheads="1"/>
          </p:cNvPicPr>
          <p:nvPr/>
        </p:nvPicPr>
        <p:blipFill>
          <a:blip r:embed="rId3" cstate="print"/>
          <a:srcRect/>
          <a:stretch>
            <a:fillRect/>
          </a:stretch>
        </p:blipFill>
        <p:spPr bwMode="auto">
          <a:xfrm>
            <a:off x="571321" y="2783172"/>
            <a:ext cx="4199088" cy="3304200"/>
          </a:xfrm>
          <a:prstGeom prst="rect">
            <a:avLst/>
          </a:prstGeom>
          <a:noFill/>
          <a:ln w="9525">
            <a:noFill/>
            <a:miter lim="800000"/>
            <a:headEnd/>
            <a:tailEnd/>
          </a:ln>
        </p:spPr>
      </p:pic>
      <p:sp>
        <p:nvSpPr>
          <p:cNvPr id="6" name="ZoneTexte 5"/>
          <p:cNvSpPr txBox="1"/>
          <p:nvPr/>
        </p:nvSpPr>
        <p:spPr>
          <a:xfrm>
            <a:off x="1069675" y="2363638"/>
            <a:ext cx="2731773" cy="369332"/>
          </a:xfrm>
          <a:prstGeom prst="rect">
            <a:avLst/>
          </a:prstGeom>
          <a:noFill/>
        </p:spPr>
        <p:txBody>
          <a:bodyPr wrap="none" rtlCol="0">
            <a:spAutoFit/>
          </a:bodyPr>
          <a:lstStyle/>
          <a:p>
            <a:r>
              <a:rPr lang="fr-CA" dirty="0" smtClean="0"/>
              <a:t>Ajuster la hauteur du client</a:t>
            </a:r>
            <a:endParaRPr lang="fr-CA" dirty="0"/>
          </a:p>
        </p:txBody>
      </p:sp>
      <p:sp>
        <p:nvSpPr>
          <p:cNvPr id="7" name="ZoneTexte 6"/>
          <p:cNvSpPr txBox="1"/>
          <p:nvPr/>
        </p:nvSpPr>
        <p:spPr>
          <a:xfrm>
            <a:off x="7323826" y="2449902"/>
            <a:ext cx="2231893" cy="369332"/>
          </a:xfrm>
          <a:prstGeom prst="rect">
            <a:avLst/>
          </a:prstGeom>
          <a:noFill/>
        </p:spPr>
        <p:txBody>
          <a:bodyPr wrap="none" rtlCol="0">
            <a:spAutoFit/>
          </a:bodyPr>
          <a:lstStyle/>
          <a:p>
            <a:pPr algn="ctr"/>
            <a:r>
              <a:rPr lang="fr-CA" dirty="0" smtClean="0"/>
              <a:t>Port de loupes             </a:t>
            </a:r>
            <a:endParaRPr lang="fr-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Postures à risque des TMS</a:t>
            </a:r>
            <a:br>
              <a:rPr lang="fr-CA" dirty="0" smtClean="0"/>
            </a:br>
            <a:r>
              <a:rPr lang="fr-CA" dirty="0" smtClean="0"/>
              <a:t>Bas du dos</a:t>
            </a:r>
            <a:endParaRPr lang="fr-CA" dirty="0"/>
          </a:p>
        </p:txBody>
      </p:sp>
      <p:pic>
        <p:nvPicPr>
          <p:cNvPr id="3074" name="Picture 2" descr="C:\Users\Admin\Desktop\tms_schema15_flexions_web.jpg"/>
          <p:cNvPicPr>
            <a:picLocks noChangeAspect="1" noChangeArrowheads="1"/>
          </p:cNvPicPr>
          <p:nvPr/>
        </p:nvPicPr>
        <p:blipFill>
          <a:blip r:embed="rId2" cstate="print"/>
          <a:srcRect/>
          <a:stretch>
            <a:fillRect/>
          </a:stretch>
        </p:blipFill>
        <p:spPr bwMode="auto">
          <a:xfrm>
            <a:off x="2216989" y="2095589"/>
            <a:ext cx="9387369" cy="3658229"/>
          </a:xfrm>
          <a:prstGeom prst="rect">
            <a:avLst/>
          </a:prstGeom>
          <a:noFill/>
        </p:spPr>
      </p:pic>
      <p:cxnSp>
        <p:nvCxnSpPr>
          <p:cNvPr id="5" name="Connecteur droit 4"/>
          <p:cNvCxnSpPr/>
          <p:nvPr/>
        </p:nvCxnSpPr>
        <p:spPr>
          <a:xfrm>
            <a:off x="9601200" y="2260121"/>
            <a:ext cx="1535502" cy="2682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H="1">
            <a:off x="9903125" y="2216989"/>
            <a:ext cx="1302588" cy="270869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CA" dirty="0" smtClean="0"/>
              <a:t>Épicondylite: dessus du coude(coude de tennis)</a:t>
            </a:r>
          </a:p>
          <a:p>
            <a:pPr lvl="1"/>
            <a:r>
              <a:rPr lang="fr-CA" dirty="0" smtClean="0"/>
              <a:t>Causé par la prise  large avec extension de la main</a:t>
            </a:r>
          </a:p>
          <a:p>
            <a:endParaRPr lang="fr-CA" dirty="0" smtClean="0"/>
          </a:p>
          <a:p>
            <a:endParaRPr lang="fr-CA" dirty="0" smtClean="0"/>
          </a:p>
          <a:p>
            <a:r>
              <a:rPr lang="fr-CA" dirty="0" err="1" smtClean="0"/>
              <a:t>Épitroché</a:t>
            </a:r>
            <a:r>
              <a:rPr lang="az-Cyrl-AZ" dirty="0" smtClean="0"/>
              <a:t>ї</a:t>
            </a:r>
            <a:r>
              <a:rPr lang="fr-CA" dirty="0" smtClean="0"/>
              <a:t>te: dessous du coude (coude du golfeur)</a:t>
            </a:r>
          </a:p>
          <a:p>
            <a:pPr lvl="1"/>
            <a:r>
              <a:rPr lang="fr-CA" dirty="0" smtClean="0"/>
              <a:t>Causé par les flexions du poignet</a:t>
            </a:r>
          </a:p>
        </p:txBody>
      </p:sp>
      <p:sp>
        <p:nvSpPr>
          <p:cNvPr id="2" name="Titre 1"/>
          <p:cNvSpPr>
            <a:spLocks noGrp="1"/>
          </p:cNvSpPr>
          <p:nvPr>
            <p:ph type="title"/>
          </p:nvPr>
        </p:nvSpPr>
        <p:spPr/>
        <p:txBody>
          <a:bodyPr/>
          <a:lstStyle/>
          <a:p>
            <a:r>
              <a:rPr lang="fr-CA" dirty="0" smtClean="0"/>
              <a:t>TMS du coude</a:t>
            </a:r>
            <a:endParaRPr lang="fr-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main.jpg"/>
          <p:cNvPicPr>
            <a:picLocks noGrp="1" noChangeAspect="1" noChangeArrowheads="1"/>
          </p:cNvPicPr>
          <p:nvPr>
            <p:ph idx="1"/>
          </p:nvPr>
        </p:nvPicPr>
        <p:blipFill>
          <a:blip r:embed="rId3" cstate="print"/>
          <a:srcRect/>
          <a:stretch>
            <a:fillRect/>
          </a:stretch>
        </p:blipFill>
        <p:spPr bwMode="auto">
          <a:xfrm>
            <a:off x="1932317" y="2565731"/>
            <a:ext cx="8307238" cy="2878099"/>
          </a:xfrm>
          <a:prstGeom prst="rect">
            <a:avLst/>
          </a:prstGeom>
          <a:noFill/>
        </p:spPr>
      </p:pic>
      <p:sp>
        <p:nvSpPr>
          <p:cNvPr id="2" name="Titre 1"/>
          <p:cNvSpPr>
            <a:spLocks noGrp="1"/>
          </p:cNvSpPr>
          <p:nvPr>
            <p:ph type="title"/>
          </p:nvPr>
        </p:nvSpPr>
        <p:spPr/>
        <p:txBody>
          <a:bodyPr>
            <a:normAutofit fontScale="90000"/>
          </a:bodyPr>
          <a:lstStyle/>
          <a:p>
            <a:r>
              <a:rPr lang="fr-CA" dirty="0" smtClean="0"/>
              <a:t>Postures à risque de TMS</a:t>
            </a:r>
            <a:br>
              <a:rPr lang="fr-CA" dirty="0" smtClean="0"/>
            </a:br>
            <a:r>
              <a:rPr lang="fr-CA" dirty="0" smtClean="0"/>
              <a:t>De la main</a:t>
            </a:r>
            <a:endParaRPr lang="fr-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24jan2012\jpg\figure_1-22.jpg"/>
          <p:cNvPicPr>
            <a:picLocks noChangeAspect="1" noChangeArrowheads="1"/>
          </p:cNvPicPr>
          <p:nvPr/>
        </p:nvPicPr>
        <p:blipFill>
          <a:blip r:embed="rId2" cstate="print"/>
          <a:srcRect/>
          <a:stretch>
            <a:fillRect/>
          </a:stretch>
        </p:blipFill>
        <p:spPr>
          <a:xfrm>
            <a:off x="7177178" y="700275"/>
            <a:ext cx="3804220" cy="5310210"/>
          </a:xfrm>
          <a:prstGeom prst="rect">
            <a:avLst/>
          </a:prstGeom>
          <a:noFill/>
        </p:spPr>
      </p:pic>
      <p:sp>
        <p:nvSpPr>
          <p:cNvPr id="5" name="ZoneTexte 4"/>
          <p:cNvSpPr txBox="1"/>
          <p:nvPr/>
        </p:nvSpPr>
        <p:spPr>
          <a:xfrm>
            <a:off x="974785" y="690113"/>
            <a:ext cx="5205015" cy="923330"/>
          </a:xfrm>
          <a:prstGeom prst="rect">
            <a:avLst/>
          </a:prstGeom>
          <a:noFill/>
        </p:spPr>
        <p:txBody>
          <a:bodyPr wrap="none" rtlCol="0">
            <a:spAutoFit/>
          </a:bodyPr>
          <a:lstStyle/>
          <a:p>
            <a:r>
              <a:rPr lang="fr-CA" dirty="0" smtClean="0"/>
              <a:t>Voici la raison pourquoi on doit développer </a:t>
            </a:r>
          </a:p>
          <a:p>
            <a:r>
              <a:rPr lang="fr-CA" dirty="0" smtClean="0"/>
              <a:t>l’habitude du travail avec la position la plus neutre </a:t>
            </a:r>
          </a:p>
          <a:p>
            <a:r>
              <a:rPr lang="fr-CA" dirty="0" smtClean="0"/>
              <a:t>pour toutes les parties du corps.</a:t>
            </a:r>
            <a:endParaRPr lang="fr-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CA" dirty="0" smtClean="0"/>
              <a:t>Posture d’apparence anodine</a:t>
            </a:r>
          </a:p>
          <a:p>
            <a:pPr marL="0" indent="0" algn="ctr">
              <a:buNone/>
            </a:pPr>
            <a:endParaRPr lang="fr-CA" dirty="0"/>
          </a:p>
          <a:p>
            <a:pPr marL="0" indent="0" algn="ctr">
              <a:buNone/>
            </a:pPr>
            <a:r>
              <a:rPr lang="fr-CA" dirty="0" smtClean="0"/>
              <a:t>Petits gestes d’apparence anodins</a:t>
            </a:r>
          </a:p>
          <a:p>
            <a:pPr marL="0" indent="0" algn="ctr">
              <a:buNone/>
            </a:pPr>
            <a:endParaRPr lang="fr-CA" dirty="0" smtClean="0"/>
          </a:p>
          <a:p>
            <a:pPr marL="0" indent="0" algn="ctr">
              <a:buNone/>
            </a:pPr>
            <a:r>
              <a:rPr lang="fr-CA" dirty="0" smtClean="0"/>
              <a:t>Répéter plusieurs fois par jour</a:t>
            </a:r>
          </a:p>
          <a:p>
            <a:pPr marL="0" indent="0" algn="ctr">
              <a:buNone/>
            </a:pPr>
            <a:endParaRPr lang="fr-CA" dirty="0" smtClean="0"/>
          </a:p>
          <a:p>
            <a:pPr marL="0" indent="0" algn="ctr">
              <a:buNone/>
            </a:pPr>
            <a:r>
              <a:rPr lang="fr-CA" dirty="0" smtClean="0"/>
              <a:t>Pendant des mois/ des années</a:t>
            </a:r>
          </a:p>
          <a:p>
            <a:pPr marL="0" indent="0" algn="ctr">
              <a:buNone/>
            </a:pPr>
            <a:endParaRPr lang="fr-CA" dirty="0" smtClean="0"/>
          </a:p>
          <a:p>
            <a:pPr marL="0" indent="0" algn="ctr">
              <a:buNone/>
            </a:pPr>
            <a:r>
              <a:rPr lang="fr-CA" dirty="0" smtClean="0"/>
              <a:t> Douleurs et troubles musculo-squelettiques</a:t>
            </a:r>
            <a:endParaRPr lang="fr-CA" dirty="0"/>
          </a:p>
        </p:txBody>
      </p:sp>
      <p:sp>
        <p:nvSpPr>
          <p:cNvPr id="2" name="Titre 1"/>
          <p:cNvSpPr>
            <a:spLocks noGrp="1"/>
          </p:cNvSpPr>
          <p:nvPr>
            <p:ph type="title"/>
          </p:nvPr>
        </p:nvSpPr>
        <p:spPr/>
        <p:txBody>
          <a:bodyPr/>
          <a:lstStyle/>
          <a:p>
            <a:pPr algn="ctr"/>
            <a:r>
              <a:rPr lang="fr-CA" dirty="0" smtClean="0"/>
              <a:t>Facteurs </a:t>
            </a:r>
            <a:r>
              <a:rPr lang="fr-CA" dirty="0" err="1" smtClean="0"/>
              <a:t>prédisposants</a:t>
            </a:r>
            <a:r>
              <a:rPr lang="fr-CA" dirty="0" smtClean="0"/>
              <a:t> aux TMS</a:t>
            </a:r>
            <a:endParaRPr lang="fr-CA" dirty="0"/>
          </a:p>
        </p:txBody>
      </p:sp>
      <p:sp>
        <p:nvSpPr>
          <p:cNvPr id="4" name="Flèche vers le bas 3"/>
          <p:cNvSpPr/>
          <p:nvPr/>
        </p:nvSpPr>
        <p:spPr>
          <a:xfrm>
            <a:off x="5727032" y="2331770"/>
            <a:ext cx="375385" cy="267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Flèche vers le bas 4"/>
          <p:cNvSpPr/>
          <p:nvPr/>
        </p:nvSpPr>
        <p:spPr>
          <a:xfrm>
            <a:off x="5801627" y="3188255"/>
            <a:ext cx="351322" cy="284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Flèche vers le bas 5"/>
          <p:cNvSpPr/>
          <p:nvPr/>
        </p:nvSpPr>
        <p:spPr>
          <a:xfrm>
            <a:off x="5818470" y="4160408"/>
            <a:ext cx="375385" cy="286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vers le bas 6"/>
          <p:cNvSpPr/>
          <p:nvPr/>
        </p:nvSpPr>
        <p:spPr>
          <a:xfrm flipH="1">
            <a:off x="5864189" y="5134853"/>
            <a:ext cx="288760" cy="313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843389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Solution et prévention des troubles musculo-squelettiques.</a:t>
            </a:r>
            <a:endParaRPr lang="fr-CA" dirty="0"/>
          </a:p>
        </p:txBody>
      </p:sp>
      <p:sp>
        <p:nvSpPr>
          <p:cNvPr id="3" name="Espace réservé du contenu 2"/>
          <p:cNvSpPr>
            <a:spLocks noGrp="1"/>
          </p:cNvSpPr>
          <p:nvPr>
            <p:ph idx="1"/>
          </p:nvPr>
        </p:nvSpPr>
        <p:spPr/>
        <p:txBody>
          <a:bodyPr/>
          <a:lstStyle/>
          <a:p>
            <a:r>
              <a:rPr lang="fr-CA" dirty="0" smtClean="0"/>
              <a:t>Appuis-coudes en gel                       </a:t>
            </a:r>
            <a:r>
              <a:rPr lang="fr-CA" dirty="0" err="1" smtClean="0"/>
              <a:t>Posiflex</a:t>
            </a:r>
            <a:endParaRPr lang="fr-CA" dirty="0" smtClean="0"/>
          </a:p>
          <a:p>
            <a:endParaRPr lang="fr-CA" dirty="0"/>
          </a:p>
        </p:txBody>
      </p:sp>
      <p:sp>
        <p:nvSpPr>
          <p:cNvPr id="4" name="Flèche droite 3"/>
          <p:cNvSpPr/>
          <p:nvPr/>
        </p:nvSpPr>
        <p:spPr>
          <a:xfrm>
            <a:off x="4232953" y="1756881"/>
            <a:ext cx="1099335" cy="226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304" y="1082211"/>
            <a:ext cx="2513156" cy="2513156"/>
          </a:xfrm>
          <a:prstGeom prst="rect">
            <a:avLst/>
          </a:prstGeom>
        </p:spPr>
      </p:pic>
      <p:sp>
        <p:nvSpPr>
          <p:cNvPr id="6" name="ZoneTexte 5"/>
          <p:cNvSpPr txBox="1"/>
          <p:nvPr/>
        </p:nvSpPr>
        <p:spPr>
          <a:xfrm>
            <a:off x="883579" y="3747767"/>
            <a:ext cx="10698821" cy="2031325"/>
          </a:xfrm>
          <a:prstGeom prst="rect">
            <a:avLst/>
          </a:prstGeom>
          <a:noFill/>
        </p:spPr>
        <p:txBody>
          <a:bodyPr wrap="square" rtlCol="0">
            <a:spAutoFit/>
          </a:bodyPr>
          <a:lstStyle/>
          <a:p>
            <a:r>
              <a:rPr lang="fr-CA" dirty="0" smtClean="0"/>
              <a:t>Conçu au Québec , afin de réduire les TMS chez le personnel dentaire,</a:t>
            </a:r>
          </a:p>
          <a:p>
            <a:r>
              <a:rPr lang="fr-CA" dirty="0" smtClean="0"/>
              <a:t>«les</a:t>
            </a:r>
            <a:r>
              <a:rPr lang="fr-CA" dirty="0"/>
              <a:t> </a:t>
            </a:r>
            <a:r>
              <a:rPr lang="fr-CA" b="1" dirty="0"/>
              <a:t>Appuis-coudes mobiles</a:t>
            </a:r>
            <a:r>
              <a:rPr lang="fr-CA" dirty="0"/>
              <a:t> suivent les mouvements naturels des bras, préviennent et diminuent les tensions musculaires aux épaules, au cou et au dos pour tout travail de précision dans une zone restreinte. Les études ont démontré que l’utilisation des appuis-coudes mobiles a permis de diminuer significativement l’intensité des contractions musculaires des épaules et des bras tout en favorisant une bonne </a:t>
            </a:r>
            <a:r>
              <a:rPr lang="fr-CA" dirty="0" smtClean="0"/>
              <a:t>posture».  Un étude effectuée en 2000 auprès d’hygiénistes dentaires a démontré une réduction significative</a:t>
            </a:r>
          </a:p>
        </p:txBody>
      </p:sp>
    </p:spTree>
    <p:extLst>
      <p:ext uri="{BB962C8B-B14F-4D97-AF65-F5344CB8AC3E}">
        <p14:creationId xmlns:p14="http://schemas.microsoft.com/office/powerpoint/2010/main" val="617620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L’ASSTAS</a:t>
            </a:r>
            <a:endParaRPr lang="fr-CA" dirty="0"/>
          </a:p>
        </p:txBody>
      </p:sp>
      <p:pic>
        <p:nvPicPr>
          <p:cNvPr id="1026" name="Picture 2" descr="C:\Users\Admin\Desktop\logo-asstsas (1).jpg"/>
          <p:cNvPicPr>
            <a:picLocks noGrp="1" noChangeAspect="1" noChangeArrowheads="1"/>
          </p:cNvPicPr>
          <p:nvPr>
            <p:ph idx="1"/>
          </p:nvPr>
        </p:nvPicPr>
        <p:blipFill>
          <a:blip r:embed="rId2" cstate="print"/>
          <a:srcRect/>
          <a:stretch>
            <a:fillRect/>
          </a:stretch>
        </p:blipFill>
        <p:spPr bwMode="auto">
          <a:xfrm>
            <a:off x="1330935" y="1616292"/>
            <a:ext cx="7407623" cy="3016923"/>
          </a:xfrm>
          <a:prstGeom prst="rect">
            <a:avLst/>
          </a:prstGeom>
          <a:noFill/>
        </p:spPr>
      </p:pic>
      <p:sp>
        <p:nvSpPr>
          <p:cNvPr id="5" name="ZoneTexte 4"/>
          <p:cNvSpPr txBox="1"/>
          <p:nvPr/>
        </p:nvSpPr>
        <p:spPr>
          <a:xfrm>
            <a:off x="2424023" y="4977442"/>
            <a:ext cx="9083615" cy="379562"/>
          </a:xfrm>
          <a:prstGeom prst="rect">
            <a:avLst/>
          </a:prstGeom>
          <a:noFill/>
        </p:spPr>
        <p:txBody>
          <a:bodyPr wrap="square" rtlCol="0">
            <a:spAutoFit/>
          </a:bodyPr>
          <a:lstStyle/>
          <a:p>
            <a:r>
              <a:rPr lang="fr-CA" dirty="0" smtClean="0"/>
              <a:t>http://www.asstsas.qc.ca/</a:t>
            </a:r>
            <a:endParaRPr lang="fr-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152399"/>
            <a:ext cx="10972800" cy="1736785"/>
          </a:xfrm>
        </p:spPr>
        <p:txBody>
          <a:bodyPr>
            <a:normAutofit fontScale="90000"/>
          </a:bodyPr>
          <a:lstStyle/>
          <a:p>
            <a:r>
              <a:rPr lang="fr-CA" dirty="0" smtClean="0"/>
              <a:t>Accéder au site et au document </a:t>
            </a:r>
            <a:br>
              <a:rPr lang="fr-CA" dirty="0" smtClean="0"/>
            </a:br>
            <a:r>
              <a:rPr lang="fr-CA" dirty="0" smtClean="0"/>
              <a:t>     Guide des troubles </a:t>
            </a:r>
            <a:r>
              <a:rPr lang="fr-CA" dirty="0" err="1" smtClean="0"/>
              <a:t>musculo</a:t>
            </a:r>
            <a:r>
              <a:rPr lang="fr-CA" dirty="0" smtClean="0"/>
              <a:t>-squelettiques  en 	clinique dentaire</a:t>
            </a:r>
            <a:endParaRPr lang="fr-CA" dirty="0"/>
          </a:p>
        </p:txBody>
      </p:sp>
      <p:pic>
        <p:nvPicPr>
          <p:cNvPr id="2050" name="Picture 2" descr="C:\Users\Admin\Desktop\ergonomie_0.png"/>
          <p:cNvPicPr>
            <a:picLocks noGrp="1" noChangeAspect="1" noChangeArrowheads="1"/>
          </p:cNvPicPr>
          <p:nvPr>
            <p:ph idx="1"/>
          </p:nvPr>
        </p:nvPicPr>
        <p:blipFill>
          <a:blip r:embed="rId2" cstate="print"/>
          <a:srcRect/>
          <a:stretch>
            <a:fillRect/>
          </a:stretch>
        </p:blipFill>
        <p:spPr bwMode="auto">
          <a:xfrm>
            <a:off x="2738617" y="2453946"/>
            <a:ext cx="1590675" cy="1590675"/>
          </a:xfrm>
          <a:prstGeom prst="rect">
            <a:avLst/>
          </a:prstGeom>
          <a:noFill/>
        </p:spPr>
      </p:pic>
      <p:sp>
        <p:nvSpPr>
          <p:cNvPr id="6" name="ZoneTexte 5"/>
          <p:cNvSpPr txBox="1"/>
          <p:nvPr/>
        </p:nvSpPr>
        <p:spPr>
          <a:xfrm>
            <a:off x="577969" y="1932318"/>
            <a:ext cx="6202393" cy="523220"/>
          </a:xfrm>
          <a:prstGeom prst="rect">
            <a:avLst/>
          </a:prstGeom>
          <a:noFill/>
        </p:spPr>
        <p:txBody>
          <a:bodyPr wrap="square" rtlCol="0">
            <a:spAutoFit/>
          </a:bodyPr>
          <a:lstStyle/>
          <a:p>
            <a:r>
              <a:rPr lang="fr-CA" sz="2800" dirty="0" smtClean="0"/>
              <a:t>http://www.asstsas.qc.ca</a:t>
            </a:r>
            <a:r>
              <a:rPr lang="fr-CA" dirty="0" smtClean="0"/>
              <a:t>/</a:t>
            </a:r>
            <a:endParaRPr lang="fr-CA" dirty="0"/>
          </a:p>
        </p:txBody>
      </p:sp>
      <p:sp>
        <p:nvSpPr>
          <p:cNvPr id="7" name="ZoneTexte 6"/>
          <p:cNvSpPr txBox="1"/>
          <p:nvPr/>
        </p:nvSpPr>
        <p:spPr>
          <a:xfrm>
            <a:off x="1690777" y="2717321"/>
            <a:ext cx="931653" cy="369332"/>
          </a:xfrm>
          <a:prstGeom prst="rect">
            <a:avLst/>
          </a:prstGeom>
          <a:noFill/>
        </p:spPr>
        <p:txBody>
          <a:bodyPr wrap="square" rtlCol="0">
            <a:spAutoFit/>
          </a:bodyPr>
          <a:lstStyle/>
          <a:p>
            <a:r>
              <a:rPr lang="fr-CA" dirty="0" smtClean="0"/>
              <a:t>Cliquer</a:t>
            </a:r>
            <a:endParaRPr lang="fr-CA" dirty="0"/>
          </a:p>
        </p:txBody>
      </p:sp>
      <p:sp>
        <p:nvSpPr>
          <p:cNvPr id="8" name="ZoneTexte 7"/>
          <p:cNvSpPr txBox="1"/>
          <p:nvPr/>
        </p:nvSpPr>
        <p:spPr>
          <a:xfrm>
            <a:off x="2941608" y="4123426"/>
            <a:ext cx="1708030" cy="369332"/>
          </a:xfrm>
          <a:prstGeom prst="rect">
            <a:avLst/>
          </a:prstGeom>
          <a:noFill/>
        </p:spPr>
        <p:txBody>
          <a:bodyPr wrap="square" rtlCol="0">
            <a:spAutoFit/>
          </a:bodyPr>
          <a:lstStyle/>
          <a:p>
            <a:r>
              <a:rPr lang="fr-CA" dirty="0" smtClean="0"/>
              <a:t>Ergonomie</a:t>
            </a:r>
          </a:p>
        </p:txBody>
      </p:sp>
      <p:sp>
        <p:nvSpPr>
          <p:cNvPr id="9" name="Flèche droite 8"/>
          <p:cNvSpPr/>
          <p:nvPr/>
        </p:nvSpPr>
        <p:spPr>
          <a:xfrm>
            <a:off x="4546121" y="3278038"/>
            <a:ext cx="733245" cy="3536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p:cNvSpPr txBox="1"/>
          <p:nvPr/>
        </p:nvSpPr>
        <p:spPr>
          <a:xfrm>
            <a:off x="5469147" y="3278038"/>
            <a:ext cx="2513188" cy="646331"/>
          </a:xfrm>
          <a:prstGeom prst="rect">
            <a:avLst/>
          </a:prstGeom>
          <a:noFill/>
        </p:spPr>
        <p:txBody>
          <a:bodyPr wrap="none" rtlCol="0">
            <a:spAutoFit/>
          </a:bodyPr>
          <a:lstStyle/>
          <a:p>
            <a:r>
              <a:rPr lang="fr-CA" dirty="0" smtClean="0"/>
              <a:t>Cliquer sur </a:t>
            </a:r>
          </a:p>
          <a:p>
            <a:r>
              <a:rPr lang="fr-CA" dirty="0" smtClean="0"/>
              <a:t>Cliniques dentaires erg.</a:t>
            </a:r>
            <a:endParaRPr lang="fr-CA" dirty="0"/>
          </a:p>
        </p:txBody>
      </p:sp>
      <p:sp>
        <p:nvSpPr>
          <p:cNvPr id="11" name="Flèche droite 10"/>
          <p:cNvSpPr/>
          <p:nvPr/>
        </p:nvSpPr>
        <p:spPr>
          <a:xfrm>
            <a:off x="8114581" y="3335548"/>
            <a:ext cx="733245" cy="3536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ZoneTexte 11"/>
          <p:cNvSpPr txBox="1"/>
          <p:nvPr/>
        </p:nvSpPr>
        <p:spPr>
          <a:xfrm>
            <a:off x="9049109" y="3424687"/>
            <a:ext cx="2156604" cy="923330"/>
          </a:xfrm>
          <a:prstGeom prst="rect">
            <a:avLst/>
          </a:prstGeom>
          <a:noFill/>
        </p:spPr>
        <p:txBody>
          <a:bodyPr wrap="square" rtlCol="0">
            <a:spAutoFit/>
          </a:bodyPr>
          <a:lstStyle/>
          <a:p>
            <a:r>
              <a:rPr lang="fr-CA" dirty="0" smtClean="0"/>
              <a:t>Cliquer sur</a:t>
            </a:r>
          </a:p>
          <a:p>
            <a:r>
              <a:rPr lang="fr-CA" dirty="0" smtClean="0"/>
              <a:t>Publications associées</a:t>
            </a:r>
            <a:endParaRPr lang="fr-CA" dirty="0"/>
          </a:p>
        </p:txBody>
      </p:sp>
      <p:sp>
        <p:nvSpPr>
          <p:cNvPr id="13" name="Flèche vers le bas 12"/>
          <p:cNvSpPr/>
          <p:nvPr/>
        </p:nvSpPr>
        <p:spPr>
          <a:xfrm>
            <a:off x="9376913" y="4416725"/>
            <a:ext cx="422695" cy="629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p:cNvSpPr txBox="1"/>
          <p:nvPr/>
        </p:nvSpPr>
        <p:spPr>
          <a:xfrm>
            <a:off x="8402128" y="5055079"/>
            <a:ext cx="3019246" cy="1200329"/>
          </a:xfrm>
          <a:prstGeom prst="rect">
            <a:avLst/>
          </a:prstGeom>
          <a:noFill/>
        </p:spPr>
        <p:txBody>
          <a:bodyPr wrap="square" rtlCol="0">
            <a:spAutoFit/>
          </a:bodyPr>
          <a:lstStyle/>
          <a:p>
            <a:r>
              <a:rPr lang="fr-CA" dirty="0" smtClean="0"/>
              <a:t>Télécharger le guide de prévention des troubles </a:t>
            </a:r>
          </a:p>
          <a:p>
            <a:r>
              <a:rPr lang="fr-CA" dirty="0" err="1" smtClean="0"/>
              <a:t>muscolo</a:t>
            </a:r>
            <a:r>
              <a:rPr lang="fr-CA" dirty="0" smtClean="0"/>
              <a:t>-squelettiques</a:t>
            </a:r>
          </a:p>
          <a:p>
            <a:r>
              <a:rPr lang="fr-CA" dirty="0" smtClean="0"/>
              <a:t>en clinique dentaire</a:t>
            </a:r>
            <a:endParaRPr lang="fr-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CA" sz="1800" cap="all" dirty="0" err="1"/>
              <a:t>Nield-Gehrig</a:t>
            </a:r>
            <a:r>
              <a:rPr lang="en-CA" sz="1800" dirty="0" err="1"/>
              <a:t>,Jill</a:t>
            </a:r>
            <a:r>
              <a:rPr lang="en-CA" sz="1800" dirty="0"/>
              <a:t> S</a:t>
            </a:r>
            <a:r>
              <a:rPr lang="en-CA" sz="1800" b="1" dirty="0"/>
              <a:t>., Fundamentals of  Periodontal Instrumentation &amp; Advance Root Instrumentation, 7</a:t>
            </a:r>
            <a:r>
              <a:rPr lang="en-CA" sz="1800" b="1" baseline="30000" dirty="0"/>
              <a:t>ème</a:t>
            </a:r>
            <a:r>
              <a:rPr lang="en-CA" sz="1800" b="1" dirty="0"/>
              <a:t> </a:t>
            </a:r>
            <a:r>
              <a:rPr lang="en-CA" sz="1800" b="1" dirty="0" err="1"/>
              <a:t>édition</a:t>
            </a:r>
            <a:r>
              <a:rPr lang="en-CA" sz="1800" b="1" dirty="0"/>
              <a:t>, </a:t>
            </a:r>
            <a:r>
              <a:rPr lang="en-CA" sz="1800" dirty="0"/>
              <a:t>Lippincott Williams &amp; </a:t>
            </a:r>
            <a:r>
              <a:rPr lang="en-CA" sz="1800" dirty="0" err="1"/>
              <a:t>Wilkins</a:t>
            </a:r>
            <a:r>
              <a:rPr lang="en-CA" sz="1800" dirty="0"/>
              <a:t> , Philadelphia, 2013</a:t>
            </a:r>
            <a:endParaRPr lang="fr-CA" sz="1800" dirty="0"/>
          </a:p>
          <a:p>
            <a:r>
              <a:rPr lang="fr-CA" sz="1800" dirty="0" smtClean="0">
                <a:solidFill>
                  <a:srgbClr val="7030A0"/>
                </a:solidFill>
              </a:rPr>
              <a:t>http://</a:t>
            </a:r>
            <a:r>
              <a:rPr lang="fr-FR" i="1" dirty="0">
                <a:solidFill>
                  <a:srgbClr val="7030A0"/>
                </a:solidFill>
                <a:hlinkClick r:id="rId2"/>
              </a:rPr>
              <a:t>www.asstsas.qc.ca</a:t>
            </a:r>
            <a:r>
              <a:rPr lang="fr-FR" dirty="0"/>
              <a:t/>
            </a:r>
            <a:br>
              <a:rPr lang="fr-FR" dirty="0"/>
            </a:br>
            <a:endParaRPr lang="fr-CA" sz="1800" dirty="0" smtClean="0"/>
          </a:p>
          <a:p>
            <a:r>
              <a:rPr lang="fr-CA" sz="2000" dirty="0" smtClean="0">
                <a:hlinkClick r:id="rId3"/>
              </a:rPr>
              <a:t>http</a:t>
            </a:r>
            <a:r>
              <a:rPr lang="fr-CA" sz="2000" dirty="0">
                <a:hlinkClick r:id="rId3"/>
              </a:rPr>
              <a:t>://</a:t>
            </a:r>
            <a:r>
              <a:rPr lang="fr-CA" sz="2000" dirty="0" smtClean="0">
                <a:hlinkClick r:id="rId3"/>
              </a:rPr>
              <a:t>www.asstsas.qc.ca/sites/default/files/publications/documents/Guides_Broch_Depl/GP50_TMS_cliniques_dentaires.pdf</a:t>
            </a:r>
            <a:endParaRPr lang="fr-CA" sz="2000" dirty="0" smtClean="0"/>
          </a:p>
          <a:p>
            <a:r>
              <a:rPr lang="fr-FR" sz="2000" u="sng" dirty="0" smtClean="0">
                <a:hlinkClick r:id="rId4"/>
              </a:rPr>
              <a:t>www.posiflexdesign.com</a:t>
            </a:r>
            <a:endParaRPr lang="fr-FR" sz="2000" u="sng" dirty="0" smtClean="0"/>
          </a:p>
          <a:p>
            <a:r>
              <a:rPr lang="fr-FR" sz="2000" dirty="0" smtClean="0"/>
              <a:t>Ordre des hygiénistes dentaires du Québec, L’explorateur , vol.20 no.4 janvier 2011, p. 26 à 29</a:t>
            </a:r>
            <a:endParaRPr lang="fr-CA" sz="2000" dirty="0" smtClean="0"/>
          </a:p>
          <a:p>
            <a:endParaRPr lang="fr-CA" dirty="0"/>
          </a:p>
        </p:txBody>
      </p:sp>
      <p:sp>
        <p:nvSpPr>
          <p:cNvPr id="3" name="Titre 2"/>
          <p:cNvSpPr>
            <a:spLocks noGrp="1"/>
          </p:cNvSpPr>
          <p:nvPr>
            <p:ph type="title"/>
          </p:nvPr>
        </p:nvSpPr>
        <p:spPr/>
        <p:txBody>
          <a:bodyPr>
            <a:normAutofit/>
          </a:bodyPr>
          <a:lstStyle/>
          <a:p>
            <a:pPr algn="ctr"/>
            <a:r>
              <a:rPr lang="fr-CA" sz="2800" dirty="0" smtClean="0"/>
              <a:t>Bibliographie</a:t>
            </a:r>
            <a:endParaRPr lang="fr-CA" sz="2800" dirty="0"/>
          </a:p>
        </p:txBody>
      </p:sp>
    </p:spTree>
    <p:extLst>
      <p:ext uri="{BB962C8B-B14F-4D97-AF65-F5344CB8AC3E}">
        <p14:creationId xmlns:p14="http://schemas.microsoft.com/office/powerpoint/2010/main" val="321073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CA" dirty="0" smtClean="0"/>
              <a:t>Bras relâchés(près du corps)</a:t>
            </a:r>
          </a:p>
          <a:p>
            <a:r>
              <a:rPr lang="fr-CA" dirty="0" smtClean="0"/>
              <a:t>Bras en appui</a:t>
            </a:r>
          </a:p>
          <a:p>
            <a:r>
              <a:rPr lang="fr-CA" dirty="0" smtClean="0"/>
              <a:t> Cou  droit</a:t>
            </a:r>
          </a:p>
          <a:p>
            <a:r>
              <a:rPr lang="fr-CA" dirty="0" smtClean="0"/>
              <a:t>Dos droit et sans torsion</a:t>
            </a:r>
          </a:p>
          <a:p>
            <a:r>
              <a:rPr lang="fr-CA" dirty="0" smtClean="0"/>
              <a:t>Bas du dos appuyé au dossier lombaire</a:t>
            </a:r>
          </a:p>
          <a:p>
            <a:r>
              <a:rPr lang="fr-CA" dirty="0" smtClean="0"/>
              <a:t>Poignets droits</a:t>
            </a:r>
          </a:p>
          <a:p>
            <a:r>
              <a:rPr lang="fr-CA" dirty="0" smtClean="0"/>
              <a:t>Minimiser les efforts des poignets</a:t>
            </a:r>
            <a:endParaRPr lang="fr-CA" dirty="0"/>
          </a:p>
        </p:txBody>
      </p:sp>
      <p:sp>
        <p:nvSpPr>
          <p:cNvPr id="2" name="Titre 1"/>
          <p:cNvSpPr>
            <a:spLocks noGrp="1"/>
          </p:cNvSpPr>
          <p:nvPr>
            <p:ph type="title"/>
          </p:nvPr>
        </p:nvSpPr>
        <p:spPr/>
        <p:txBody>
          <a:bodyPr>
            <a:normAutofit fontScale="90000"/>
          </a:bodyPr>
          <a:lstStyle/>
          <a:p>
            <a:pPr algn="ctr"/>
            <a:r>
              <a:rPr lang="fr-CA" dirty="0" smtClean="0"/>
              <a:t>Postures de travail sécuritaire</a:t>
            </a:r>
            <a:br>
              <a:rPr lang="fr-CA" dirty="0" smtClean="0"/>
            </a:br>
            <a:r>
              <a:rPr lang="fr-CA" dirty="0" smtClean="0"/>
              <a:t>Position neutre</a:t>
            </a:r>
            <a:endParaRPr lang="fr-CA" dirty="0"/>
          </a:p>
        </p:txBody>
      </p:sp>
    </p:spTree>
    <p:extLst>
      <p:ext uri="{BB962C8B-B14F-4D97-AF65-F5344CB8AC3E}">
        <p14:creationId xmlns:p14="http://schemas.microsoft.com/office/powerpoint/2010/main" val="122155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35251"/>
            <a:ext cx="10515600" cy="4351338"/>
          </a:xfrm>
        </p:spPr>
        <p:txBody>
          <a:bodyPr>
            <a:normAutofit lnSpcReduction="10000"/>
          </a:bodyPr>
          <a:lstStyle/>
          <a:p>
            <a:r>
              <a:rPr lang="fr-CA" sz="1400" dirty="0" smtClean="0"/>
              <a:t>Inconfort</a:t>
            </a:r>
            <a:r>
              <a:rPr lang="fr-CA" dirty="0" smtClean="0"/>
              <a:t>   </a:t>
            </a:r>
            <a:r>
              <a:rPr lang="fr-CA" sz="1800" dirty="0" smtClean="0"/>
              <a:t>fatigue</a:t>
            </a:r>
            <a:r>
              <a:rPr lang="fr-CA" dirty="0" smtClean="0"/>
              <a:t>     </a:t>
            </a:r>
            <a:r>
              <a:rPr lang="fr-CA" sz="2400" dirty="0" smtClean="0"/>
              <a:t>douleur</a:t>
            </a:r>
            <a:r>
              <a:rPr lang="fr-CA" dirty="0" smtClean="0"/>
              <a:t>    </a:t>
            </a:r>
            <a:r>
              <a:rPr lang="fr-CA" sz="3200" dirty="0" smtClean="0"/>
              <a:t>troubles musculo-squelettiques</a:t>
            </a:r>
          </a:p>
          <a:p>
            <a:pPr marL="0" indent="0">
              <a:buNone/>
            </a:pPr>
            <a:endParaRPr lang="fr-CA" sz="3200" dirty="0" smtClean="0"/>
          </a:p>
          <a:p>
            <a:r>
              <a:rPr lang="fr-CA" sz="3200" dirty="0" smtClean="0"/>
              <a:t>Les symptômes peuvent apparaitre soudainement, progressivement ou les deux à la fois</a:t>
            </a:r>
          </a:p>
          <a:p>
            <a:endParaRPr lang="fr-CA" sz="3200" dirty="0"/>
          </a:p>
          <a:p>
            <a:r>
              <a:rPr lang="fr-CA" sz="3200" dirty="0" smtClean="0"/>
              <a:t>Symptômes:	                                  Signal d’alarme:</a:t>
            </a:r>
          </a:p>
          <a:p>
            <a:pPr lvl="3"/>
            <a:r>
              <a:rPr lang="fr-CA" sz="2200" dirty="0" smtClean="0"/>
              <a:t> inflammation                                                           </a:t>
            </a:r>
            <a:endParaRPr lang="fr-CA" sz="2800" dirty="0" smtClean="0"/>
          </a:p>
          <a:p>
            <a:pPr lvl="3"/>
            <a:r>
              <a:rPr lang="fr-CA" sz="2200" dirty="0" smtClean="0"/>
              <a:t>Perte de mobilité</a:t>
            </a:r>
          </a:p>
          <a:p>
            <a:pPr lvl="3"/>
            <a:r>
              <a:rPr lang="fr-CA" sz="2200" dirty="0" err="1" smtClean="0"/>
              <a:t>engoudissement</a:t>
            </a:r>
            <a:endParaRPr lang="fr-CA" sz="2200" dirty="0"/>
          </a:p>
        </p:txBody>
      </p:sp>
      <p:sp>
        <p:nvSpPr>
          <p:cNvPr id="2" name="Titre 1"/>
          <p:cNvSpPr>
            <a:spLocks noGrp="1"/>
          </p:cNvSpPr>
          <p:nvPr>
            <p:ph type="title"/>
          </p:nvPr>
        </p:nvSpPr>
        <p:spPr/>
        <p:txBody>
          <a:bodyPr/>
          <a:lstStyle/>
          <a:p>
            <a:pPr algn="ctr"/>
            <a:r>
              <a:rPr lang="fr-CA" dirty="0" smtClean="0"/>
              <a:t>Apparition des TMS</a:t>
            </a:r>
            <a:endParaRPr lang="fr-CA" dirty="0"/>
          </a:p>
        </p:txBody>
      </p:sp>
      <p:sp>
        <p:nvSpPr>
          <p:cNvPr id="5" name="Flèche droite 4"/>
          <p:cNvSpPr/>
          <p:nvPr/>
        </p:nvSpPr>
        <p:spPr>
          <a:xfrm>
            <a:off x="1915427" y="2119965"/>
            <a:ext cx="6737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Flèche droite 5"/>
          <p:cNvSpPr/>
          <p:nvPr/>
        </p:nvSpPr>
        <p:spPr>
          <a:xfrm>
            <a:off x="2704699" y="2097105"/>
            <a:ext cx="28875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droite 6"/>
          <p:cNvSpPr/>
          <p:nvPr/>
        </p:nvSpPr>
        <p:spPr>
          <a:xfrm>
            <a:off x="4081112" y="2119965"/>
            <a:ext cx="33688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xplosion 1 7"/>
          <p:cNvSpPr/>
          <p:nvPr/>
        </p:nvSpPr>
        <p:spPr>
          <a:xfrm>
            <a:off x="7190072" y="4783756"/>
            <a:ext cx="1742172" cy="130903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p:cNvSpPr txBox="1"/>
          <p:nvPr/>
        </p:nvSpPr>
        <p:spPr>
          <a:xfrm>
            <a:off x="7536581" y="5178392"/>
            <a:ext cx="1174282" cy="369332"/>
          </a:xfrm>
          <a:prstGeom prst="rect">
            <a:avLst/>
          </a:prstGeom>
          <a:noFill/>
        </p:spPr>
        <p:txBody>
          <a:bodyPr wrap="square" rtlCol="0">
            <a:spAutoFit/>
          </a:bodyPr>
          <a:lstStyle/>
          <a:p>
            <a:r>
              <a:rPr lang="fr-CA" dirty="0" smtClean="0"/>
              <a:t>Douleur</a:t>
            </a:r>
            <a:endParaRPr lang="fr-CA" dirty="0"/>
          </a:p>
        </p:txBody>
      </p:sp>
    </p:spTree>
    <p:extLst>
      <p:ext uri="{BB962C8B-B14F-4D97-AF65-F5344CB8AC3E}">
        <p14:creationId xmlns:p14="http://schemas.microsoft.com/office/powerpoint/2010/main" val="263823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CA" dirty="0" smtClean="0"/>
              <a:t>                                                       </a:t>
            </a:r>
            <a:endParaRPr lang="fr-CA" dirty="0"/>
          </a:p>
        </p:txBody>
      </p:sp>
      <p:sp>
        <p:nvSpPr>
          <p:cNvPr id="2" name="Titre 1"/>
          <p:cNvSpPr>
            <a:spLocks noGrp="1"/>
          </p:cNvSpPr>
          <p:nvPr>
            <p:ph type="title"/>
          </p:nvPr>
        </p:nvSpPr>
        <p:spPr/>
        <p:txBody>
          <a:bodyPr/>
          <a:lstStyle/>
          <a:p>
            <a:pPr algn="ctr"/>
            <a:r>
              <a:rPr lang="fr-CA" dirty="0" smtClean="0"/>
              <a:t>Pyramide des troubles </a:t>
            </a:r>
            <a:r>
              <a:rPr lang="fr-CA" dirty="0" err="1" smtClean="0"/>
              <a:t>musculo</a:t>
            </a:r>
            <a:r>
              <a:rPr lang="fr-CA" dirty="0" smtClean="0"/>
              <a:t>-squelettiques</a:t>
            </a:r>
            <a:endParaRPr lang="fr-CA" dirty="0"/>
          </a:p>
        </p:txBody>
      </p:sp>
      <p:sp>
        <p:nvSpPr>
          <p:cNvPr id="4" name="Triangle isocèle 3"/>
          <p:cNvSpPr/>
          <p:nvPr/>
        </p:nvSpPr>
        <p:spPr>
          <a:xfrm>
            <a:off x="1578543" y="1989614"/>
            <a:ext cx="3715352" cy="4023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6" name="Connecteur droit 5"/>
          <p:cNvCxnSpPr/>
          <p:nvPr/>
        </p:nvCxnSpPr>
        <p:spPr>
          <a:xfrm>
            <a:off x="2675823" y="3628723"/>
            <a:ext cx="1530417" cy="1"/>
          </a:xfrm>
          <a:prstGeom prst="line">
            <a:avLst/>
          </a:prstGeom>
        </p:spPr>
        <p:style>
          <a:lnRef idx="1">
            <a:schemeClr val="dk1"/>
          </a:lnRef>
          <a:fillRef idx="0">
            <a:schemeClr val="dk1"/>
          </a:fillRef>
          <a:effectRef idx="0">
            <a:schemeClr val="dk1"/>
          </a:effectRef>
          <a:fontRef idx="minor">
            <a:schemeClr val="tx1"/>
          </a:fontRef>
        </p:style>
      </p:cxnSp>
      <p:cxnSp>
        <p:nvCxnSpPr>
          <p:cNvPr id="9" name="Connecteur droit 8"/>
          <p:cNvCxnSpPr/>
          <p:nvPr/>
        </p:nvCxnSpPr>
        <p:spPr>
          <a:xfrm>
            <a:off x="2165684" y="4706754"/>
            <a:ext cx="2541070" cy="38501"/>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ZoneTexte 13"/>
              <p:cNvSpPr txBox="1"/>
              <p:nvPr/>
            </p:nvSpPr>
            <p:spPr>
              <a:xfrm>
                <a:off x="3176337" y="2627697"/>
                <a:ext cx="539015" cy="523220"/>
              </a:xfrm>
              <a:prstGeom prst="rect">
                <a:avLst/>
              </a:prstGeom>
              <a:noFill/>
            </p:spPr>
            <p:txBody>
              <a:bodyPr wrap="square" rtlCol="0">
                <a:spAutoFit/>
              </a:bodyPr>
              <a:lstStyle/>
              <a:p>
                <a:r>
                  <a:rPr lang="fr-CA" sz="1400" dirty="0" smtClean="0"/>
                  <a:t>TMS</a:t>
                </a:r>
              </a:p>
              <a:p>
                <a:pPr/>
                <a14:m>
                  <m:oMathPara xmlns:m="http://schemas.openxmlformats.org/officeDocument/2006/math">
                    <m:oMathParaPr>
                      <m:jc m:val="centerGroup"/>
                    </m:oMathParaPr>
                    <m:oMath xmlns:m="http://schemas.openxmlformats.org/officeDocument/2006/math">
                      <m:r>
                        <a:rPr lang="fr-CA" sz="1400" i="1" smtClean="0">
                          <a:latin typeface="Cambria Math" panose="02040503050406030204" pitchFamily="18" charset="0"/>
                          <a:ea typeface="Cambria Math" panose="02040503050406030204" pitchFamily="18" charset="0"/>
                        </a:rPr>
                        <m:t>&lt;</m:t>
                      </m:r>
                      <m:r>
                        <a:rPr lang="fr-CA" sz="1400" b="0" i="1" smtClean="0">
                          <a:latin typeface="Cambria Math" panose="02040503050406030204" pitchFamily="18" charset="0"/>
                          <a:ea typeface="Cambria Math" panose="02040503050406030204" pitchFamily="18" charset="0"/>
                        </a:rPr>
                        <m:t>20%</m:t>
                      </m:r>
                    </m:oMath>
                  </m:oMathPara>
                </a14:m>
                <a:endParaRPr lang="fr-CA" sz="1400" dirty="0"/>
              </a:p>
            </p:txBody>
          </p:sp>
        </mc:Choice>
        <mc:Fallback xmlns="">
          <p:sp>
            <p:nvSpPr>
              <p:cNvPr id="14" name="ZoneTexte 13"/>
              <p:cNvSpPr txBox="1">
                <a:spLocks noRot="1" noChangeAspect="1" noMove="1" noResize="1" noEditPoints="1" noAdjustHandles="1" noChangeArrowheads="1" noChangeShapeType="1" noTextEdit="1"/>
              </p:cNvSpPr>
              <p:nvPr/>
            </p:nvSpPr>
            <p:spPr>
              <a:xfrm>
                <a:off x="3176337" y="2627697"/>
                <a:ext cx="539015" cy="523220"/>
              </a:xfrm>
              <a:prstGeom prst="rect">
                <a:avLst/>
              </a:prstGeom>
              <a:blipFill>
                <a:blip r:embed="rId3" cstate="print"/>
                <a:stretch>
                  <a:fillRect l="-3409" t="-2326" r="-29545"/>
                </a:stretch>
              </a:blipFill>
            </p:spPr>
            <p:txBody>
              <a:bodyPr/>
              <a:lstStyle/>
              <a:p>
                <a:r>
                  <a:rPr lang="fr-CA">
                    <a:noFill/>
                  </a:rPr>
                  <a:t> </a:t>
                </a:r>
              </a:p>
            </p:txBody>
          </p:sp>
        </mc:Fallback>
      </mc:AlternateContent>
      <p:sp>
        <p:nvSpPr>
          <p:cNvPr id="15" name="ZoneTexte 14"/>
          <p:cNvSpPr txBox="1"/>
          <p:nvPr/>
        </p:nvSpPr>
        <p:spPr>
          <a:xfrm>
            <a:off x="2675823" y="3975234"/>
            <a:ext cx="1645920" cy="646331"/>
          </a:xfrm>
          <a:prstGeom prst="rect">
            <a:avLst/>
          </a:prstGeom>
          <a:noFill/>
        </p:spPr>
        <p:txBody>
          <a:bodyPr wrap="square" rtlCol="0">
            <a:spAutoFit/>
          </a:bodyPr>
          <a:lstStyle/>
          <a:p>
            <a:pPr algn="ctr"/>
            <a:r>
              <a:rPr lang="fr-CA" dirty="0" smtClean="0"/>
              <a:t>Douleurs</a:t>
            </a:r>
          </a:p>
          <a:p>
            <a:pPr algn="ctr"/>
            <a:r>
              <a:rPr lang="fr-CA" dirty="0" smtClean="0"/>
              <a:t>20 à 50%</a:t>
            </a:r>
            <a:endParaRPr lang="fr-CA" dirty="0"/>
          </a:p>
        </p:txBody>
      </p:sp>
      <p:sp>
        <p:nvSpPr>
          <p:cNvPr id="16" name="ZoneTexte 15"/>
          <p:cNvSpPr txBox="1"/>
          <p:nvPr/>
        </p:nvSpPr>
        <p:spPr>
          <a:xfrm>
            <a:off x="2410311" y="4772199"/>
            <a:ext cx="2385976" cy="923330"/>
          </a:xfrm>
          <a:prstGeom prst="rect">
            <a:avLst/>
          </a:prstGeom>
          <a:noFill/>
        </p:spPr>
        <p:txBody>
          <a:bodyPr wrap="square" rtlCol="0">
            <a:spAutoFit/>
          </a:bodyPr>
          <a:lstStyle/>
          <a:p>
            <a:pPr algn="ctr"/>
            <a:r>
              <a:rPr lang="fr-CA" dirty="0" smtClean="0"/>
              <a:t>Inconforts </a:t>
            </a:r>
            <a:r>
              <a:rPr lang="fr-CA" dirty="0" err="1" smtClean="0"/>
              <a:t>musculo</a:t>
            </a:r>
            <a:r>
              <a:rPr lang="fr-CA" dirty="0" smtClean="0"/>
              <a:t>-squelettiques</a:t>
            </a:r>
          </a:p>
          <a:p>
            <a:pPr algn="ctr"/>
            <a:r>
              <a:rPr lang="fr-CA" dirty="0" smtClean="0"/>
              <a:t>50% à 80%</a:t>
            </a:r>
            <a:endParaRPr lang="fr-CA" dirty="0"/>
          </a:p>
        </p:txBody>
      </p:sp>
    </p:spTree>
    <p:extLst>
      <p:ext uri="{BB962C8B-B14F-4D97-AF65-F5344CB8AC3E}">
        <p14:creationId xmlns:p14="http://schemas.microsoft.com/office/powerpoint/2010/main" val="140344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CA" dirty="0" smtClean="0"/>
              <a:t>Les hygiénistes dentaire et les assistantes dentaires ont 4 X plus de jours d’absence au travail que les autres travailleurs de la santé pour des TMS.</a:t>
            </a:r>
          </a:p>
          <a:p>
            <a:endParaRPr lang="fr-CA" dirty="0" smtClean="0"/>
          </a:p>
          <a:p>
            <a:endParaRPr lang="fr-CA" dirty="0"/>
          </a:p>
        </p:txBody>
      </p:sp>
      <p:sp>
        <p:nvSpPr>
          <p:cNvPr id="2" name="Titre 1"/>
          <p:cNvSpPr>
            <a:spLocks noGrp="1"/>
          </p:cNvSpPr>
          <p:nvPr>
            <p:ph type="title"/>
          </p:nvPr>
        </p:nvSpPr>
        <p:spPr/>
        <p:txBody>
          <a:bodyPr/>
          <a:lstStyle/>
          <a:p>
            <a:r>
              <a:rPr lang="fr-CA" dirty="0" smtClean="0"/>
              <a:t>Quelques statistiques</a:t>
            </a:r>
            <a:endParaRPr lang="fr-CA" dirty="0"/>
          </a:p>
        </p:txBody>
      </p:sp>
      <p:pic>
        <p:nvPicPr>
          <p:cNvPr id="4" name="Image 3" descr="hygiéniste dentaire Kim Girouard en pleine ac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1119" y="3236360"/>
            <a:ext cx="3661025" cy="2448817"/>
          </a:xfrm>
          <a:prstGeom prst="rect">
            <a:avLst/>
          </a:prstGeom>
        </p:spPr>
      </p:pic>
      <p:pic>
        <p:nvPicPr>
          <p:cNvPr id="1026" name="Picture 2" descr="http://www.wrha.mb.ca/wave/2010/06/files/photo_doing-it-r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5097" y="3393468"/>
            <a:ext cx="409575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81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CA" dirty="0" smtClean="0"/>
              <a:t>Étude faite auprès de dentistes hommes et femmes révèle que…….</a:t>
            </a:r>
          </a:p>
          <a:p>
            <a:pPr marL="0" indent="0">
              <a:buNone/>
            </a:pPr>
            <a:r>
              <a:rPr lang="fr-CA" dirty="0" smtClean="0"/>
              <a:t>    Comment ça s’explique?</a:t>
            </a:r>
          </a:p>
          <a:p>
            <a:r>
              <a:rPr lang="fr-CA" dirty="0" smtClean="0"/>
              <a:t>Où se situent les douleurs chez les hygiénistes dentaires?</a:t>
            </a:r>
          </a:p>
          <a:p>
            <a:pPr marL="0" indent="0">
              <a:buNone/>
            </a:pPr>
            <a:r>
              <a:rPr lang="fr-CA" dirty="0" smtClean="0"/>
              <a:t>     49%</a:t>
            </a:r>
          </a:p>
          <a:p>
            <a:pPr marL="0" indent="0">
              <a:buNone/>
            </a:pPr>
            <a:r>
              <a:rPr lang="fr-CA" dirty="0" smtClean="0"/>
              <a:t>     45%   </a:t>
            </a:r>
          </a:p>
          <a:p>
            <a:pPr marL="0" indent="0">
              <a:buNone/>
            </a:pPr>
            <a:r>
              <a:rPr lang="fr-CA" dirty="0"/>
              <a:t> </a:t>
            </a:r>
            <a:r>
              <a:rPr lang="fr-CA" dirty="0" smtClean="0"/>
              <a:t>    41%</a:t>
            </a:r>
          </a:p>
          <a:p>
            <a:pPr marL="0" indent="0">
              <a:buNone/>
            </a:pPr>
            <a:r>
              <a:rPr lang="fr-CA" dirty="0"/>
              <a:t> </a:t>
            </a:r>
            <a:r>
              <a:rPr lang="fr-CA" dirty="0" smtClean="0"/>
              <a:t>    32%</a:t>
            </a:r>
          </a:p>
          <a:p>
            <a:pPr marL="0" indent="0">
              <a:buNone/>
            </a:pPr>
            <a:r>
              <a:rPr lang="fr-CA" dirty="0"/>
              <a:t> </a:t>
            </a:r>
            <a:r>
              <a:rPr lang="fr-CA" dirty="0" smtClean="0"/>
              <a:t>    20%</a:t>
            </a:r>
          </a:p>
          <a:p>
            <a:pPr marL="0" indent="0">
              <a:buNone/>
            </a:pPr>
            <a:r>
              <a:rPr lang="fr-CA" dirty="0"/>
              <a:t> </a:t>
            </a:r>
            <a:r>
              <a:rPr lang="fr-CA" dirty="0" smtClean="0"/>
              <a:t>    9%</a:t>
            </a:r>
          </a:p>
          <a:p>
            <a:pPr marL="0" indent="0">
              <a:buNone/>
            </a:pPr>
            <a:endParaRPr lang="fr-CA" dirty="0" smtClean="0"/>
          </a:p>
          <a:p>
            <a:pPr marL="0" indent="0">
              <a:buNone/>
            </a:pPr>
            <a:endParaRPr lang="fr-CA" dirty="0"/>
          </a:p>
          <a:p>
            <a:pPr marL="0" indent="0">
              <a:buNone/>
            </a:pPr>
            <a:endParaRPr lang="fr-CA" dirty="0"/>
          </a:p>
        </p:txBody>
      </p:sp>
      <p:sp>
        <p:nvSpPr>
          <p:cNvPr id="2" name="Titre 1"/>
          <p:cNvSpPr>
            <a:spLocks noGrp="1"/>
          </p:cNvSpPr>
          <p:nvPr>
            <p:ph type="title"/>
          </p:nvPr>
        </p:nvSpPr>
        <p:spPr/>
        <p:txBody>
          <a:bodyPr/>
          <a:lstStyle/>
          <a:p>
            <a:r>
              <a:rPr lang="fr-CA" dirty="0" smtClean="0"/>
              <a:t>Statistiques (suite)</a:t>
            </a:r>
            <a:endParaRPr lang="fr-CA" dirty="0"/>
          </a:p>
        </p:txBody>
      </p:sp>
      <p:sp>
        <p:nvSpPr>
          <p:cNvPr id="4" name="Flèche droite 3"/>
          <p:cNvSpPr/>
          <p:nvPr/>
        </p:nvSpPr>
        <p:spPr>
          <a:xfrm>
            <a:off x="2085654" y="3898553"/>
            <a:ext cx="667820" cy="102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Flèche droite 5"/>
          <p:cNvSpPr/>
          <p:nvPr/>
        </p:nvSpPr>
        <p:spPr>
          <a:xfrm>
            <a:off x="2085654" y="3399035"/>
            <a:ext cx="667820" cy="85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droite 6"/>
          <p:cNvSpPr/>
          <p:nvPr/>
        </p:nvSpPr>
        <p:spPr>
          <a:xfrm>
            <a:off x="2085654" y="4312793"/>
            <a:ext cx="667820" cy="102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Flèche droite 7"/>
          <p:cNvSpPr/>
          <p:nvPr/>
        </p:nvSpPr>
        <p:spPr>
          <a:xfrm>
            <a:off x="2085654" y="4830638"/>
            <a:ext cx="667820" cy="102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Flèche droite 8"/>
          <p:cNvSpPr/>
          <p:nvPr/>
        </p:nvSpPr>
        <p:spPr>
          <a:xfrm>
            <a:off x="2085654" y="5297112"/>
            <a:ext cx="667820" cy="102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Flèche droite 9"/>
          <p:cNvSpPr/>
          <p:nvPr/>
        </p:nvSpPr>
        <p:spPr>
          <a:xfrm>
            <a:off x="2085654" y="5712215"/>
            <a:ext cx="667820" cy="102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67781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CA" dirty="0" smtClean="0"/>
              <a:t>Douleurs de quels côté du corps?</a:t>
            </a:r>
          </a:p>
          <a:p>
            <a:pPr marL="0" indent="0">
              <a:buNone/>
            </a:pPr>
            <a:r>
              <a:rPr lang="fr-CA" dirty="0"/>
              <a:t>	</a:t>
            </a:r>
            <a:r>
              <a:rPr lang="fr-CA" dirty="0" smtClean="0"/>
              <a:t>1/5 ont des douleurs des deux côtés</a:t>
            </a:r>
          </a:p>
          <a:p>
            <a:pPr marL="0" indent="0">
              <a:buNone/>
            </a:pPr>
            <a:r>
              <a:rPr lang="fr-CA" dirty="0"/>
              <a:t>	</a:t>
            </a:r>
            <a:r>
              <a:rPr lang="fr-CA" dirty="0" smtClean="0"/>
              <a:t>Pourquoi?</a:t>
            </a:r>
            <a:endParaRPr lang="fr-CA" dirty="0"/>
          </a:p>
        </p:txBody>
      </p:sp>
      <p:sp>
        <p:nvSpPr>
          <p:cNvPr id="2" name="Titre 1"/>
          <p:cNvSpPr>
            <a:spLocks noGrp="1"/>
          </p:cNvSpPr>
          <p:nvPr>
            <p:ph type="title"/>
          </p:nvPr>
        </p:nvSpPr>
        <p:spPr/>
        <p:txBody>
          <a:bodyPr/>
          <a:lstStyle/>
          <a:p>
            <a:r>
              <a:rPr lang="fr-CA" dirty="0"/>
              <a:t>Statistiques (suite)</a:t>
            </a:r>
          </a:p>
        </p:txBody>
      </p:sp>
    </p:spTree>
    <p:extLst>
      <p:ext uri="{BB962C8B-B14F-4D97-AF65-F5344CB8AC3E}">
        <p14:creationId xmlns:p14="http://schemas.microsoft.com/office/powerpoint/2010/main" val="489351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Font typeface="Wingdings" panose="05000000000000000000" pitchFamily="2" charset="2"/>
              <a:buChar char="Ø"/>
            </a:pPr>
            <a:r>
              <a:rPr lang="fr-CA" dirty="0" smtClean="0"/>
              <a:t>Identifier les situations à risque</a:t>
            </a:r>
          </a:p>
          <a:p>
            <a:pPr marL="0" indent="0">
              <a:buNone/>
            </a:pPr>
            <a:endParaRPr lang="fr-CA" dirty="0" smtClean="0"/>
          </a:p>
          <a:p>
            <a:pPr>
              <a:buFont typeface="Wingdings" panose="05000000000000000000" pitchFamily="2" charset="2"/>
              <a:buChar char="Ø"/>
            </a:pPr>
            <a:r>
              <a:rPr lang="fr-CA" dirty="0" smtClean="0"/>
              <a:t>Corriger les situations à risque</a:t>
            </a:r>
          </a:p>
          <a:p>
            <a:pPr marL="0" indent="0">
              <a:buNone/>
            </a:pPr>
            <a:endParaRPr lang="fr-CA" dirty="0" smtClean="0"/>
          </a:p>
          <a:p>
            <a:pPr>
              <a:buFont typeface="Wingdings" panose="05000000000000000000" pitchFamily="2" charset="2"/>
              <a:buChar char="Ø"/>
            </a:pPr>
            <a:r>
              <a:rPr lang="fr-CA" dirty="0" err="1" smtClean="0"/>
              <a:t>Contôler</a:t>
            </a:r>
            <a:r>
              <a:rPr lang="fr-CA" dirty="0" smtClean="0"/>
              <a:t> la situation</a:t>
            </a:r>
            <a:endParaRPr lang="fr-CA" dirty="0"/>
          </a:p>
        </p:txBody>
      </p:sp>
      <p:sp>
        <p:nvSpPr>
          <p:cNvPr id="2" name="Titre 1"/>
          <p:cNvSpPr>
            <a:spLocks noGrp="1"/>
          </p:cNvSpPr>
          <p:nvPr>
            <p:ph type="title"/>
          </p:nvPr>
        </p:nvSpPr>
        <p:spPr/>
        <p:txBody>
          <a:bodyPr/>
          <a:lstStyle/>
          <a:p>
            <a:r>
              <a:rPr lang="fr-CA" dirty="0" smtClean="0"/>
              <a:t>Prévenir c’est…</a:t>
            </a:r>
            <a:endParaRPr lang="fr-CA" dirty="0"/>
          </a:p>
        </p:txBody>
      </p:sp>
    </p:spTree>
    <p:extLst>
      <p:ext uri="{BB962C8B-B14F-4D97-AF65-F5344CB8AC3E}">
        <p14:creationId xmlns:p14="http://schemas.microsoft.com/office/powerpoint/2010/main" val="6163939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295</TotalTime>
  <Words>706</Words>
  <Application>Microsoft Office PowerPoint</Application>
  <PresentationFormat>Grand écran</PresentationFormat>
  <Paragraphs>153</Paragraphs>
  <Slides>23</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Calibri</vt:lpstr>
      <vt:lpstr>Cambria Math</vt:lpstr>
      <vt:lpstr>Constantia</vt:lpstr>
      <vt:lpstr>Wingdings</vt:lpstr>
      <vt:lpstr>Wingdings 2</vt:lpstr>
      <vt:lpstr>Papier</vt:lpstr>
      <vt:lpstr>Troubles musculo-squelettiques</vt:lpstr>
      <vt:lpstr>Facteurs prédisposants aux TMS</vt:lpstr>
      <vt:lpstr>Postures de travail sécuritaire Position neutre</vt:lpstr>
      <vt:lpstr>Apparition des TMS</vt:lpstr>
      <vt:lpstr>Pyramide des troubles musculo-squelettiques</vt:lpstr>
      <vt:lpstr>Quelques statistiques</vt:lpstr>
      <vt:lpstr>Statistiques (suite)</vt:lpstr>
      <vt:lpstr>Statistiques (suite)</vt:lpstr>
      <vt:lpstr>Prévenir c’est…</vt:lpstr>
      <vt:lpstr>Obligation de l’employeur</vt:lpstr>
      <vt:lpstr>Combinaison des contraintes</vt:lpstr>
      <vt:lpstr>Quand le muscle est-il nourrit?</vt:lpstr>
      <vt:lpstr>Facteurs de risques  de TMS  Épaules</vt:lpstr>
      <vt:lpstr>     Facteurs de risque TMS Cou et haut du dos Positions à risque</vt:lpstr>
      <vt:lpstr>Quelle mesures peut-on prendre pour éviter les lésions au bas du dos?</vt:lpstr>
      <vt:lpstr>Postures à risque des TMS Bas du dos</vt:lpstr>
      <vt:lpstr>TMS du coude</vt:lpstr>
      <vt:lpstr>Postures à risque de TMS De la main</vt:lpstr>
      <vt:lpstr>Présentation PowerPoint</vt:lpstr>
      <vt:lpstr>Solution et prévention des troubles musculo-squelettiques.</vt:lpstr>
      <vt:lpstr>L’ASSTAS</vt:lpstr>
      <vt:lpstr>Accéder au site et au document       Guide des troubles musculo-squelettiques  en  clinique dentaire</vt:lpstr>
      <vt:lpstr>Bibliographie</vt:lpstr>
    </vt:vector>
  </TitlesOfParts>
  <Company>Cégep de l'Outaouais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Troubles musculo-squelettiques</dc:title>
  <dc:creator>Perras Brigitte</dc:creator>
  <cp:lastModifiedBy>Perras Brigitte</cp:lastModifiedBy>
  <cp:revision>34</cp:revision>
  <dcterms:created xsi:type="dcterms:W3CDTF">2016-08-22T12:17:31Z</dcterms:created>
  <dcterms:modified xsi:type="dcterms:W3CDTF">2016-09-01T12:53:11Z</dcterms:modified>
</cp:coreProperties>
</file>