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548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707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25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3483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4348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30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6501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287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55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288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016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82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302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40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6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884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7CFB4-4E5D-4C62-A4B2-1EFFCD869194}" type="datetimeFigureOut">
              <a:rPr lang="es-CO" smtClean="0"/>
              <a:t>07/09/2015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8550AE-B58C-44F6-A45E-8FFBD3E2F8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029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5053" y="206061"/>
            <a:ext cx="11560935" cy="1748455"/>
          </a:xfrm>
        </p:spPr>
        <p:txBody>
          <a:bodyPr>
            <a:normAutofit/>
          </a:bodyPr>
          <a:lstStyle/>
          <a:p>
            <a:r>
              <a:rPr lang="es-CO" sz="4400" dirty="0" smtClean="0"/>
              <a:t>REPRESENTACIÓN DE LOS NÚMEROS ENTEROS EN LA RECTA NUMÉRICA </a:t>
            </a:r>
            <a:endParaRPr lang="es-CO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7" y="2428138"/>
            <a:ext cx="8165206" cy="268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89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1541" y="183108"/>
            <a:ext cx="10515600" cy="715292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EJEMPLOS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6355" y="898400"/>
            <a:ext cx="10515600" cy="590984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s-CO" dirty="0" smtClean="0"/>
              <a:t>Representar en la recta numérica los siguientes números enteros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CO" dirty="0"/>
              <a:t>	</a:t>
            </a:r>
            <a:r>
              <a:rPr lang="es-CO" dirty="0" smtClean="0"/>
              <a:t>	a. -5		b. 6		c. -8</a:t>
            </a:r>
          </a:p>
          <a:p>
            <a:pPr marL="0" indent="0">
              <a:buNone/>
            </a:pPr>
            <a:r>
              <a:rPr lang="es-CO" dirty="0" smtClean="0"/>
              <a:t>Solución </a:t>
            </a:r>
          </a:p>
          <a:p>
            <a:pPr marL="0" indent="0">
              <a:buNone/>
            </a:pPr>
            <a:r>
              <a:rPr lang="es-CO" dirty="0" smtClean="0"/>
              <a:t>a. 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b. 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c. </a:t>
            </a:r>
            <a:endParaRPr lang="es-CO" dirty="0"/>
          </a:p>
        </p:txBody>
      </p:sp>
      <p:grpSp>
        <p:nvGrpSpPr>
          <p:cNvPr id="11" name="Grupo 10"/>
          <p:cNvGrpSpPr/>
          <p:nvPr/>
        </p:nvGrpSpPr>
        <p:grpSpPr>
          <a:xfrm>
            <a:off x="1386623" y="2274209"/>
            <a:ext cx="6096000" cy="1174768"/>
            <a:chOff x="1386625" y="2508591"/>
            <a:chExt cx="6096000" cy="1174768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961"/>
            <a:stretch/>
          </p:blipFill>
          <p:spPr>
            <a:xfrm>
              <a:off x="1386625" y="2516445"/>
              <a:ext cx="6096000" cy="1166914"/>
            </a:xfrm>
            <a:prstGeom prst="rect">
              <a:avLst/>
            </a:prstGeom>
          </p:spPr>
        </p:pic>
        <p:sp>
          <p:nvSpPr>
            <p:cNvPr id="5" name="Abrir llave 4"/>
            <p:cNvSpPr/>
            <p:nvPr/>
          </p:nvSpPr>
          <p:spPr>
            <a:xfrm rot="5400000">
              <a:off x="3391188" y="2204176"/>
              <a:ext cx="369687" cy="1717183"/>
            </a:xfrm>
            <a:prstGeom prst="leftBrace">
              <a:avLst>
                <a:gd name="adj1" fmla="val 39362"/>
                <a:gd name="adj2" fmla="val 522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2932086" y="2508591"/>
              <a:ext cx="1502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/>
                <a:t>5 unidades</a:t>
              </a:r>
              <a:endParaRPr lang="es-CO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386623" y="3566335"/>
            <a:ext cx="6096000" cy="1161372"/>
            <a:chOff x="1386625" y="4041694"/>
            <a:chExt cx="6096000" cy="1161372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989"/>
            <a:stretch/>
          </p:blipFill>
          <p:spPr>
            <a:xfrm>
              <a:off x="1386625" y="4051334"/>
              <a:ext cx="6096000" cy="1151732"/>
            </a:xfrm>
            <a:prstGeom prst="rect">
              <a:avLst/>
            </a:prstGeom>
          </p:spPr>
        </p:pic>
        <p:sp>
          <p:nvSpPr>
            <p:cNvPr id="8" name="Abrir llave 7"/>
            <p:cNvSpPr/>
            <p:nvPr/>
          </p:nvSpPr>
          <p:spPr>
            <a:xfrm rot="5400000">
              <a:off x="5252185" y="3570944"/>
              <a:ext cx="369687" cy="2030574"/>
            </a:xfrm>
            <a:prstGeom prst="leftBrace">
              <a:avLst>
                <a:gd name="adj1" fmla="val 39362"/>
                <a:gd name="adj2" fmla="val 522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4793084" y="4041694"/>
              <a:ext cx="1659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/>
                <a:t>6</a:t>
              </a:r>
              <a:r>
                <a:rPr lang="es-CO" dirty="0" smtClean="0"/>
                <a:t> unidades</a:t>
              </a:r>
              <a:endParaRPr lang="es-CO" dirty="0"/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1386623" y="4962423"/>
            <a:ext cx="6096000" cy="1476375"/>
            <a:chOff x="1386623" y="4962423"/>
            <a:chExt cx="6096000" cy="1476375"/>
          </a:xfrm>
        </p:grpSpPr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6623" y="4962423"/>
              <a:ext cx="6096000" cy="1476375"/>
            </a:xfrm>
            <a:prstGeom prst="rect">
              <a:avLst/>
            </a:prstGeom>
          </p:spPr>
        </p:pic>
        <p:sp>
          <p:nvSpPr>
            <p:cNvPr id="13" name="Abrir llave 12"/>
            <p:cNvSpPr/>
            <p:nvPr/>
          </p:nvSpPr>
          <p:spPr>
            <a:xfrm rot="5400000">
              <a:off x="2869593" y="4180079"/>
              <a:ext cx="369687" cy="2760367"/>
            </a:xfrm>
            <a:prstGeom prst="leftBrace">
              <a:avLst>
                <a:gd name="adj1" fmla="val 39362"/>
                <a:gd name="adj2" fmla="val 522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2410491" y="4970705"/>
              <a:ext cx="16463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/>
                <a:t>8</a:t>
              </a:r>
              <a:r>
                <a:rPr lang="es-CO" dirty="0" smtClean="0"/>
                <a:t> unidades</a:t>
              </a:r>
              <a:endParaRPr lang="es-CO" dirty="0"/>
            </a:p>
          </p:txBody>
        </p:sp>
      </p:grpSp>
    </p:spTree>
    <p:extLst>
      <p:ext uri="{BB962C8B-B14F-4D97-AF65-F5344CB8AC3E}">
        <p14:creationId xmlns:p14="http://schemas.microsoft.com/office/powerpoint/2010/main" val="421638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292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EJEMPLOS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3172" y="722772"/>
            <a:ext cx="10515600" cy="33211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dirty="0" smtClean="0"/>
              <a:t>2. Determinar los números enteros representados en la recta numérica </a:t>
            </a:r>
            <a:r>
              <a:rPr lang="es-CO" dirty="0"/>
              <a:t>	</a:t>
            </a:r>
            <a:r>
              <a:rPr lang="es-CO" dirty="0" smtClean="0"/>
              <a:t>	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					</a:t>
            </a:r>
            <a:r>
              <a:rPr lang="es-CO" sz="2300" dirty="0" smtClean="0"/>
              <a:t>0</a:t>
            </a:r>
            <a:endParaRPr lang="es-CO" sz="2300" dirty="0"/>
          </a:p>
          <a:p>
            <a:pPr marL="0" indent="0">
              <a:buNone/>
            </a:pPr>
            <a:r>
              <a:rPr lang="es-CO" dirty="0" smtClean="0"/>
              <a:t>Solución </a:t>
            </a:r>
          </a:p>
          <a:p>
            <a:pPr marL="0" indent="0">
              <a:buNone/>
            </a:pPr>
            <a:r>
              <a:rPr lang="es-CO" dirty="0" smtClean="0"/>
              <a:t>De izquierda a derecha los números enteros representados son: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		-8	  -5	   -2	  0           +3       +5</a:t>
            </a:r>
            <a:r>
              <a:rPr lang="es-CO" dirty="0"/>
              <a:t> </a:t>
            </a:r>
            <a:r>
              <a:rPr lang="es-CO" dirty="0" smtClean="0"/>
              <a:t>    +7</a:t>
            </a:r>
          </a:p>
          <a:p>
            <a:pPr marL="0" indent="0">
              <a:buNone/>
            </a:pPr>
            <a:endParaRPr lang="es-CO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6436" r="-853" b="36485"/>
          <a:stretch/>
        </p:blipFill>
        <p:spPr>
          <a:xfrm>
            <a:off x="2532845" y="1416140"/>
            <a:ext cx="6096000" cy="399780"/>
          </a:xfrm>
          <a:prstGeom prst="rect">
            <a:avLst/>
          </a:prstGeom>
        </p:spPr>
      </p:pic>
      <p:sp>
        <p:nvSpPr>
          <p:cNvPr id="17" name="Elipse 16"/>
          <p:cNvSpPr/>
          <p:nvPr/>
        </p:nvSpPr>
        <p:spPr>
          <a:xfrm>
            <a:off x="2730320" y="1661373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>
            <a:off x="4775914" y="1661372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>
            <a:off x="3753651" y="1661371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>
            <a:off x="6470558" y="1661371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>
            <a:off x="7145627" y="1661370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>
            <a:off x="7820696" y="1661369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6436" r="-853" b="36485"/>
          <a:stretch/>
        </p:blipFill>
        <p:spPr>
          <a:xfrm>
            <a:off x="2637556" y="3158802"/>
            <a:ext cx="6096000" cy="399780"/>
          </a:xfrm>
          <a:prstGeom prst="rect">
            <a:avLst/>
          </a:prstGeom>
        </p:spPr>
      </p:pic>
      <p:sp>
        <p:nvSpPr>
          <p:cNvPr id="25" name="Elipse 24"/>
          <p:cNvSpPr/>
          <p:nvPr/>
        </p:nvSpPr>
        <p:spPr>
          <a:xfrm>
            <a:off x="2835031" y="3404035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4880625" y="3404034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Elipse 26"/>
          <p:cNvSpPr/>
          <p:nvPr/>
        </p:nvSpPr>
        <p:spPr>
          <a:xfrm>
            <a:off x="3858362" y="3404033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Elipse 27"/>
          <p:cNvSpPr/>
          <p:nvPr/>
        </p:nvSpPr>
        <p:spPr>
          <a:xfrm>
            <a:off x="6575269" y="3404033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Elipse 28"/>
          <p:cNvSpPr/>
          <p:nvPr/>
        </p:nvSpPr>
        <p:spPr>
          <a:xfrm>
            <a:off x="7250338" y="3404032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Elipse 29"/>
          <p:cNvSpPr/>
          <p:nvPr/>
        </p:nvSpPr>
        <p:spPr>
          <a:xfrm>
            <a:off x="7925407" y="3404031"/>
            <a:ext cx="180305" cy="1545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099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EJERCICIOS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CO" dirty="0" smtClean="0"/>
              <a:t>Ubicar cada conjunto de números en una recta numérica</a:t>
            </a:r>
          </a:p>
          <a:p>
            <a:pPr marL="514350" indent="-514350">
              <a:buAutoNum type="alphaLcPeriod"/>
            </a:pPr>
            <a:r>
              <a:rPr lang="es-CO" dirty="0" smtClean="0"/>
              <a:t>(-5), (-3), 0, 1, 2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s-CO" dirty="0" smtClean="0"/>
              <a:t>(-6), (-4), (-2), 0, 2, 4, 6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s-CO" dirty="0" smtClean="0"/>
              <a:t>6, (-9), 3, (-1), 5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s-CO" dirty="0" smtClean="0"/>
              <a:t>(-10), 8, (-7), 2, 0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s-CO" dirty="0" smtClean="0"/>
              <a:t>5, 2, (-1), 0, (-3), 4, (-6)</a:t>
            </a:r>
          </a:p>
          <a:p>
            <a:pPr marL="0" indent="0">
              <a:buNone/>
            </a:pPr>
            <a:endParaRPr lang="es-CO" dirty="0" smtClean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s-CO" dirty="0" smtClean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s-CO" dirty="0" smtClean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es-CO" dirty="0" smtClean="0"/>
          </a:p>
          <a:p>
            <a:pPr marL="514350" indent="-514350">
              <a:buAutoNum type="alphaLcPeriod"/>
            </a:pP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23344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/>
          <a:lstStyle/>
          <a:p>
            <a:pPr algn="ctr"/>
            <a:r>
              <a:rPr lang="es-CO" dirty="0" smtClean="0"/>
              <a:t>NÚMEROS ENTEROS OPUESTOS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9930"/>
            <a:ext cx="10903226" cy="5579166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 smtClean="0"/>
              <a:t>Se llaman opuestos si están a la misma distancia de cero y tienen diferente signo.</a:t>
            </a:r>
          </a:p>
          <a:p>
            <a:pPr marL="0" indent="0" algn="just">
              <a:buNone/>
            </a:pPr>
            <a:r>
              <a:rPr lang="es-CO" dirty="0" smtClean="0"/>
              <a:t>Por ejemplo, 5 y -5 son números opuestos</a:t>
            </a:r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r>
              <a:rPr lang="es-CO" dirty="0" smtClean="0"/>
              <a:t>El opuesto de 6 es </a:t>
            </a:r>
            <a:r>
              <a:rPr lang="es-CO" u="sng" dirty="0" smtClean="0"/>
              <a:t>___</a:t>
            </a:r>
          </a:p>
          <a:p>
            <a:pPr marL="0" indent="0" algn="just">
              <a:buNone/>
            </a:pPr>
            <a:r>
              <a:rPr lang="es-CO" dirty="0" smtClean="0"/>
              <a:t>El opuesto de (-28) es ___</a:t>
            </a:r>
          </a:p>
          <a:p>
            <a:pPr marL="0" indent="0" algn="just">
              <a:buNone/>
            </a:pPr>
            <a:r>
              <a:rPr lang="es-CO" dirty="0" smtClean="0"/>
              <a:t>El opuesto de ___ es 8</a:t>
            </a:r>
          </a:p>
          <a:p>
            <a:pPr marL="0" indent="0" algn="just">
              <a:buNone/>
            </a:pPr>
            <a:r>
              <a:rPr lang="es-CO" dirty="0" smtClean="0"/>
              <a:t>El opuesto de ___es (-12)	</a:t>
            </a:r>
          </a:p>
          <a:p>
            <a:pPr marL="0" indent="0" algn="just">
              <a:buNone/>
            </a:pPr>
            <a:r>
              <a:rPr lang="es-CO" dirty="0" smtClean="0"/>
              <a:t>El opuesto de ___ es (-3)</a:t>
            </a:r>
            <a:endParaRPr lang="es-CO" dirty="0"/>
          </a:p>
        </p:txBody>
      </p:sp>
      <p:grpSp>
        <p:nvGrpSpPr>
          <p:cNvPr id="10" name="Grupo 9"/>
          <p:cNvGrpSpPr/>
          <p:nvPr/>
        </p:nvGrpSpPr>
        <p:grpSpPr>
          <a:xfrm>
            <a:off x="1991371" y="1927501"/>
            <a:ext cx="6096000" cy="1182361"/>
            <a:chOff x="1823946" y="2597268"/>
            <a:chExt cx="6096000" cy="1182361"/>
          </a:xfrm>
        </p:grpSpPr>
        <p:grpSp>
          <p:nvGrpSpPr>
            <p:cNvPr id="4" name="Grupo 3"/>
            <p:cNvGrpSpPr/>
            <p:nvPr/>
          </p:nvGrpSpPr>
          <p:grpSpPr>
            <a:xfrm>
              <a:off x="1823946" y="2604861"/>
              <a:ext cx="6096000" cy="1174768"/>
              <a:chOff x="1386625" y="2508591"/>
              <a:chExt cx="6096000" cy="1174768"/>
            </a:xfrm>
          </p:grpSpPr>
          <p:pic>
            <p:nvPicPr>
              <p:cNvPr id="5" name="Imagen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0961"/>
              <a:stretch/>
            </p:blipFill>
            <p:spPr>
              <a:xfrm>
                <a:off x="1386625" y="2516445"/>
                <a:ext cx="6096000" cy="1166914"/>
              </a:xfrm>
              <a:prstGeom prst="rect">
                <a:avLst/>
              </a:prstGeom>
            </p:spPr>
          </p:pic>
          <p:sp>
            <p:nvSpPr>
              <p:cNvPr id="6" name="Abrir llave 5"/>
              <p:cNvSpPr/>
              <p:nvPr/>
            </p:nvSpPr>
            <p:spPr>
              <a:xfrm rot="5400000">
                <a:off x="3391187" y="2190545"/>
                <a:ext cx="369687" cy="1717183"/>
              </a:xfrm>
              <a:prstGeom prst="leftBrace">
                <a:avLst>
                  <a:gd name="adj1" fmla="val 39362"/>
                  <a:gd name="adj2" fmla="val 5225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7" name="CuadroTexto 6"/>
              <p:cNvSpPr txBox="1"/>
              <p:nvPr/>
            </p:nvSpPr>
            <p:spPr>
              <a:xfrm>
                <a:off x="2932087" y="2508591"/>
                <a:ext cx="12878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 smtClean="0"/>
                  <a:t>5 unidades</a:t>
                </a:r>
                <a:endParaRPr lang="es-CO" dirty="0"/>
              </a:p>
            </p:txBody>
          </p:sp>
        </p:grpSp>
        <p:sp>
          <p:nvSpPr>
            <p:cNvPr id="8" name="Abrir llave 7"/>
            <p:cNvSpPr/>
            <p:nvPr/>
          </p:nvSpPr>
          <p:spPr>
            <a:xfrm rot="5400000">
              <a:off x="5545691" y="2279222"/>
              <a:ext cx="369687" cy="1717183"/>
            </a:xfrm>
            <a:prstGeom prst="leftBrace">
              <a:avLst>
                <a:gd name="adj1" fmla="val 39362"/>
                <a:gd name="adj2" fmla="val 522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5086591" y="2597268"/>
              <a:ext cx="1287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/>
                <a:t>5 unidades</a:t>
              </a:r>
              <a:endParaRPr lang="es-CO" dirty="0"/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2975853" y="2984635"/>
            <a:ext cx="543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</a:rPr>
              <a:t>-6</a:t>
            </a:r>
            <a:endParaRPr lang="es-CO" sz="2800" b="1" dirty="0">
              <a:solidFill>
                <a:srgbClr val="FF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313782" y="3371472"/>
            <a:ext cx="737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</a:rPr>
              <a:t>28</a:t>
            </a:r>
            <a:endParaRPr lang="es-CO" sz="2800" b="1" dirty="0">
              <a:solidFill>
                <a:srgbClr val="FF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424200" y="3731934"/>
            <a:ext cx="543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</a:rPr>
              <a:t>-8</a:t>
            </a:r>
            <a:endParaRPr lang="es-CO" sz="2800" b="1" dirty="0">
              <a:solidFill>
                <a:srgbClr val="FF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324429" y="4186962"/>
            <a:ext cx="681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</a:rPr>
              <a:t>12</a:t>
            </a:r>
            <a:endParaRPr lang="es-CO" sz="2800" b="1" dirty="0">
              <a:solidFill>
                <a:srgbClr val="FF0000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462836" y="4549542"/>
            <a:ext cx="543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5446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818" y="444137"/>
            <a:ext cx="8958718" cy="5086609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17" y="444137"/>
            <a:ext cx="5212079" cy="326984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869" y="796833"/>
            <a:ext cx="5126361" cy="82296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480" y="2098810"/>
            <a:ext cx="4403680" cy="35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29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4115" y="666043"/>
            <a:ext cx="10515600" cy="5719763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 smtClean="0"/>
              <a:t>El valor absoluto de (-25) es </a:t>
            </a:r>
            <a:r>
              <a:rPr lang="es-CO" u="sng" dirty="0" smtClean="0"/>
              <a:t>___</a:t>
            </a:r>
          </a:p>
          <a:p>
            <a:pPr marL="0" indent="0" algn="just">
              <a:buNone/>
            </a:pPr>
            <a:r>
              <a:rPr lang="es-CO" dirty="0" smtClean="0"/>
              <a:t>El valor absoluto de 32 es ___</a:t>
            </a:r>
          </a:p>
          <a:p>
            <a:pPr marL="0" indent="0" algn="just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EJERCICIOS</a:t>
            </a:r>
          </a:p>
          <a:p>
            <a:pPr marL="0" indent="0">
              <a:buNone/>
            </a:pPr>
            <a:r>
              <a:rPr lang="es-CO" dirty="0" smtClean="0"/>
              <a:t>CALCULAR </a:t>
            </a:r>
          </a:p>
          <a:p>
            <a:pPr marL="514350" indent="-514350">
              <a:buAutoNum type="alphaLcPeriod"/>
            </a:pPr>
            <a:r>
              <a:rPr lang="es-CO" dirty="0" smtClean="0"/>
              <a:t>|-8|=		e. |81|=</a:t>
            </a:r>
          </a:p>
          <a:p>
            <a:pPr marL="514350" indent="-514350">
              <a:buAutoNum type="alphaLcPeriod"/>
            </a:pPr>
            <a:r>
              <a:rPr lang="es-CO" dirty="0" smtClean="0"/>
              <a:t>|0|=		f. |-(-10)|=</a:t>
            </a:r>
          </a:p>
          <a:p>
            <a:pPr marL="514350" indent="-514350">
              <a:buAutoNum type="alphaLcPeriod"/>
            </a:pPr>
            <a:r>
              <a:rPr lang="es-CO" dirty="0" smtClean="0"/>
              <a:t>|-12|=		g. |-108|=</a:t>
            </a:r>
          </a:p>
          <a:p>
            <a:pPr marL="514350" indent="-514350">
              <a:buAutoNum type="alphaLcPeriod"/>
            </a:pPr>
            <a:r>
              <a:rPr lang="es-CO" dirty="0" smtClean="0"/>
              <a:t>|24|=		h. |-72|=</a:t>
            </a:r>
            <a:endParaRPr lang="es-CO" dirty="0"/>
          </a:p>
        </p:txBody>
      </p:sp>
      <p:sp>
        <p:nvSpPr>
          <p:cNvPr id="4" name="CuadroTexto 3"/>
          <p:cNvSpPr txBox="1"/>
          <p:nvPr/>
        </p:nvSpPr>
        <p:spPr>
          <a:xfrm>
            <a:off x="4885851" y="535496"/>
            <a:ext cx="810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</a:rPr>
              <a:t>25</a:t>
            </a:r>
            <a:endParaRPr lang="es-CO" sz="2800" b="1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48958" y="928169"/>
            <a:ext cx="810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FF0000"/>
                </a:solidFill>
              </a:rPr>
              <a:t>32</a:t>
            </a:r>
            <a:endParaRPr lang="es-CO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3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</TotalTime>
  <Words>204</Words>
  <Application>Microsoft Office PowerPoint</Application>
  <PresentationFormat>Panorámica</PresentationFormat>
  <Paragraphs>64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REPRESENTACIÓN DE LOS NÚMEROS ENTEROS EN LA RECTA NUMÉRICA </vt:lpstr>
      <vt:lpstr>EJEMPLOS </vt:lpstr>
      <vt:lpstr>EJEMPLOS </vt:lpstr>
      <vt:lpstr>EJERCICIOS</vt:lpstr>
      <vt:lpstr>NÚMEROS ENTEROS OPUESTOS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REPRESENTACION DE LOS NUMEROS ENTEROS EN LA RECTA NUMERICA</dc:title>
  <dc:creator>Usuario</dc:creator>
  <cp:lastModifiedBy>Usuario</cp:lastModifiedBy>
  <cp:revision>15</cp:revision>
  <dcterms:created xsi:type="dcterms:W3CDTF">2015-02-06T01:55:41Z</dcterms:created>
  <dcterms:modified xsi:type="dcterms:W3CDTF">2015-09-08T03:20:17Z</dcterms:modified>
</cp:coreProperties>
</file>