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59" r:id="rId5"/>
    <p:sldId id="260" r:id="rId6"/>
    <p:sldId id="262" r:id="rId7"/>
    <p:sldId id="261" r:id="rId8"/>
    <p:sldId id="276" r:id="rId9"/>
    <p:sldId id="264" r:id="rId10"/>
    <p:sldId id="271" r:id="rId11"/>
    <p:sldId id="270" r:id="rId12"/>
    <p:sldId id="275" r:id="rId13"/>
    <p:sldId id="263" r:id="rId14"/>
    <p:sldId id="265" r:id="rId15"/>
    <p:sldId id="278" r:id="rId16"/>
    <p:sldId id="266" r:id="rId17"/>
    <p:sldId id="268" r:id="rId18"/>
    <p:sldId id="269" r:id="rId1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2A56BFBF-7663-4ACD-AF98-D30978753BB1}" type="datetimeFigureOut">
              <a:rPr lang="es-AR" smtClean="0"/>
              <a:pPr/>
              <a:t>22/04/2015</a:t>
            </a:fld>
            <a:endParaRPr lang="es-AR"/>
          </a:p>
        </p:txBody>
      </p:sp>
      <p:sp>
        <p:nvSpPr>
          <p:cNvPr id="17" name="16 Marcador de pie de página"/>
          <p:cNvSpPr>
            <a:spLocks noGrp="1"/>
          </p:cNvSpPr>
          <p:nvPr>
            <p:ph type="ftr" sz="quarter" idx="11"/>
          </p:nvPr>
        </p:nvSpPr>
        <p:spPr/>
        <p:txBody>
          <a:bodyPr/>
          <a:lstStyle/>
          <a:p>
            <a:endParaRPr lang="es-AR"/>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C93109D-0994-48B4-A255-F0F5AA4F67BD}" type="slidenum">
              <a:rPr lang="es-AR" smtClean="0"/>
              <a:pPr/>
              <a:t>‹Nº›</a:t>
            </a:fld>
            <a:endParaRPr lang="es-AR"/>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A56BFBF-7663-4ACD-AF98-D30978753BB1}" type="datetimeFigureOut">
              <a:rPr lang="es-AR" smtClean="0"/>
              <a:pPr/>
              <a:t>22/04/2015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FC93109D-0994-48B4-A255-F0F5AA4F67BD}" type="slidenum">
              <a:rPr lang="es-AR" smtClean="0"/>
              <a:pPr/>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FC93109D-0994-48B4-A255-F0F5AA4F67BD}" type="slidenum">
              <a:rPr lang="es-AR" smtClean="0"/>
              <a:pPr/>
              <a:t>‹Nº›</a:t>
            </a:fld>
            <a:endParaRPr lang="es-AR"/>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A56BFBF-7663-4ACD-AF98-D30978753BB1}" type="datetimeFigureOut">
              <a:rPr lang="es-AR" smtClean="0"/>
              <a:pPr/>
              <a:t>22/04/2015</a:t>
            </a:fld>
            <a:endParaRPr lang="es-AR"/>
          </a:p>
        </p:txBody>
      </p:sp>
      <p:sp>
        <p:nvSpPr>
          <p:cNvPr id="5" name="4 Marcador de pie de página"/>
          <p:cNvSpPr>
            <a:spLocks noGrp="1"/>
          </p:cNvSpPr>
          <p:nvPr>
            <p:ph type="ftr" sz="quarter" idx="11"/>
          </p:nvPr>
        </p:nvSpPr>
        <p:spPr/>
        <p:txBody>
          <a:bodyPr/>
          <a:lstStyle/>
          <a:p>
            <a:endParaRPr lang="es-AR"/>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2A56BFBF-7663-4ACD-AF98-D30978753BB1}" type="datetimeFigureOut">
              <a:rPr lang="es-AR" smtClean="0"/>
              <a:pPr/>
              <a:t>22/04/2015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a:xfrm>
            <a:off x="4361688" y="1026372"/>
            <a:ext cx="457200" cy="441325"/>
          </a:xfrm>
        </p:spPr>
        <p:txBody>
          <a:bodyPr/>
          <a:lstStyle/>
          <a:p>
            <a:fld id="{FC93109D-0994-48B4-A255-F0F5AA4F67BD}" type="slidenum">
              <a:rPr lang="es-AR" smtClean="0"/>
              <a:pPr/>
              <a:t>‹Nº›</a:t>
            </a:fld>
            <a:endParaRPr lang="es-AR"/>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AR"/>
          </a:p>
        </p:txBody>
      </p:sp>
      <p:sp>
        <p:nvSpPr>
          <p:cNvPr id="4" name="3 Marcador de fecha"/>
          <p:cNvSpPr>
            <a:spLocks noGrp="1"/>
          </p:cNvSpPr>
          <p:nvPr>
            <p:ph type="dt" sz="half" idx="10"/>
          </p:nvPr>
        </p:nvSpPr>
        <p:spPr/>
        <p:txBody>
          <a:bodyPr/>
          <a:lstStyle/>
          <a:p>
            <a:fld id="{2A56BFBF-7663-4ACD-AF98-D30978753BB1}" type="datetimeFigureOut">
              <a:rPr lang="es-AR" smtClean="0"/>
              <a:pPr/>
              <a:t>22/04/2015</a:t>
            </a:fld>
            <a:endParaRPr lang="es-AR"/>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C93109D-0994-48B4-A255-F0F5AA4F67BD}" type="slidenum">
              <a:rPr lang="es-AR" smtClean="0"/>
              <a:pPr/>
              <a:t>‹Nº›</a:t>
            </a:fld>
            <a:endParaRPr lang="es-AR"/>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2A56BFBF-7663-4ACD-AF98-D30978753BB1}" type="datetimeFigureOut">
              <a:rPr lang="es-AR" smtClean="0"/>
              <a:pPr/>
              <a:t>22/04/2015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FC93109D-0994-48B4-A255-F0F5AA4F67BD}" type="slidenum">
              <a:rPr lang="es-AR" smtClean="0"/>
              <a:pPr/>
              <a:t>‹Nº›</a:t>
            </a:fld>
            <a:endParaRPr lang="es-AR"/>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2A56BFBF-7663-4ACD-AF98-D30978753BB1}" type="datetimeFigureOut">
              <a:rPr lang="es-AR" smtClean="0"/>
              <a:pPr/>
              <a:t>22/04/2015</a:t>
            </a:fld>
            <a:endParaRPr lang="es-AR"/>
          </a:p>
        </p:txBody>
      </p:sp>
      <p:sp>
        <p:nvSpPr>
          <p:cNvPr id="8" name="7 Marcador de pie de página"/>
          <p:cNvSpPr>
            <a:spLocks noGrp="1"/>
          </p:cNvSpPr>
          <p:nvPr>
            <p:ph type="ftr" sz="quarter" idx="11"/>
          </p:nvPr>
        </p:nvSpPr>
        <p:spPr>
          <a:xfrm>
            <a:off x="304800" y="6409944"/>
            <a:ext cx="3581400" cy="365760"/>
          </a:xfrm>
        </p:spPr>
        <p:txBody>
          <a:bodyPr/>
          <a:lstStyle/>
          <a:p>
            <a:endParaRPr lang="es-AR"/>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FC93109D-0994-48B4-A255-F0F5AA4F67BD}" type="slidenum">
              <a:rPr lang="es-AR" smtClean="0"/>
              <a:pPr/>
              <a:t>‹Nº›</a:t>
            </a:fld>
            <a:endParaRPr lang="es-AR"/>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A56BFBF-7663-4ACD-AF98-D30978753BB1}" type="datetimeFigureOut">
              <a:rPr lang="es-AR" smtClean="0"/>
              <a:pPr/>
              <a:t>22/04/2015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a:xfrm>
            <a:off x="4343400" y="1036020"/>
            <a:ext cx="457200" cy="441325"/>
          </a:xfrm>
        </p:spPr>
        <p:txBody>
          <a:bodyPr/>
          <a:lstStyle/>
          <a:p>
            <a:fld id="{FC93109D-0994-48B4-A255-F0F5AA4F67BD}"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2A56BFBF-7663-4ACD-AF98-D30978753BB1}" type="datetimeFigureOut">
              <a:rPr lang="es-AR" smtClean="0"/>
              <a:pPr/>
              <a:t>22/04/2015</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FC93109D-0994-48B4-A255-F0F5AA4F67BD}"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C93109D-0994-48B4-A255-F0F5AA4F67BD}" type="slidenum">
              <a:rPr lang="es-AR" smtClean="0"/>
              <a:pPr/>
              <a:t>‹Nº›</a:t>
            </a:fld>
            <a:endParaRPr lang="es-AR"/>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2A56BFBF-7663-4ACD-AF98-D30978753BB1}" type="datetimeFigureOut">
              <a:rPr lang="es-AR" smtClean="0"/>
              <a:pPr/>
              <a:t>22/04/2015</a:t>
            </a:fld>
            <a:endParaRPr lang="es-AR"/>
          </a:p>
        </p:txBody>
      </p:sp>
      <p:sp>
        <p:nvSpPr>
          <p:cNvPr id="6" name="5 Marcador de pie de página"/>
          <p:cNvSpPr>
            <a:spLocks noGrp="1"/>
          </p:cNvSpPr>
          <p:nvPr>
            <p:ph type="ftr" sz="quarter" idx="11"/>
          </p:nvPr>
        </p:nvSpPr>
        <p:spPr>
          <a:xfrm>
            <a:off x="301752" y="6410848"/>
            <a:ext cx="3383280" cy="365760"/>
          </a:xfrm>
        </p:spPr>
        <p:txBody>
          <a:bodyPr/>
          <a:lstStyle/>
          <a:p>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FC93109D-0994-48B4-A255-F0F5AA4F67BD}" type="slidenum">
              <a:rPr lang="es-AR" smtClean="0"/>
              <a:pPr/>
              <a:t>‹Nº›</a:t>
            </a:fld>
            <a:endParaRPr lang="es-AR"/>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2A56BFBF-7663-4ACD-AF98-D30978753BB1}" type="datetimeFigureOut">
              <a:rPr lang="es-AR" smtClean="0"/>
              <a:pPr/>
              <a:t>22/04/2015</a:t>
            </a:fld>
            <a:endParaRPr lang="es-AR"/>
          </a:p>
        </p:txBody>
      </p:sp>
      <p:sp>
        <p:nvSpPr>
          <p:cNvPr id="6" name="5 Marcador de pie de página"/>
          <p:cNvSpPr>
            <a:spLocks noGrp="1"/>
          </p:cNvSpPr>
          <p:nvPr>
            <p:ph type="ftr" sz="quarter" idx="11"/>
          </p:nvPr>
        </p:nvSpPr>
        <p:spPr>
          <a:xfrm>
            <a:off x="301752" y="6410848"/>
            <a:ext cx="3584448" cy="365760"/>
          </a:xfrm>
        </p:spPr>
        <p:txBody>
          <a:bodyPr/>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A56BFBF-7663-4ACD-AF98-D30978753BB1}" type="datetimeFigureOut">
              <a:rPr lang="es-AR" smtClean="0"/>
              <a:pPr/>
              <a:t>22/04/2015</a:t>
            </a:fld>
            <a:endParaRPr lang="es-AR"/>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AR"/>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C93109D-0994-48B4-A255-F0F5AA4F67BD}" type="slidenum">
              <a:rPr lang="es-AR" smtClean="0"/>
              <a:pPr/>
              <a:t>‹Nº›</a:t>
            </a:fld>
            <a:endParaRPr lang="es-AR"/>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8.wav"/><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7.wav"/><Relationship Id="rId5" Type="http://schemas.openxmlformats.org/officeDocument/2006/relationships/image" Target="../media/image3.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AR" b="1" i="1" dirty="0" smtClean="0"/>
          </a:p>
          <a:p>
            <a:endParaRPr lang="es-AR" b="1" i="1" dirty="0"/>
          </a:p>
        </p:txBody>
      </p:sp>
      <p:sp>
        <p:nvSpPr>
          <p:cNvPr id="2" name="1 Título"/>
          <p:cNvSpPr>
            <a:spLocks noGrp="1"/>
          </p:cNvSpPr>
          <p:nvPr>
            <p:ph type="ctrTitle"/>
          </p:nvPr>
        </p:nvSpPr>
        <p:spPr/>
        <p:txBody>
          <a:bodyPr/>
          <a:lstStyle/>
          <a:p>
            <a:r>
              <a:rPr lang="es-AR" dirty="0" smtClean="0"/>
              <a:t>Etapa Colonial</a:t>
            </a:r>
            <a:endParaRPr lang="es-AR" dirty="0"/>
          </a:p>
        </p:txBody>
      </p:sp>
      <p:pic>
        <p:nvPicPr>
          <p:cNvPr id="15" name="~PP2402.WAV">
            <a:hlinkClick r:id="" action="ppaction://media"/>
          </p:cNvPr>
          <p:cNvPicPr>
            <a:picLocks noRot="1" noChangeAspect="1"/>
          </p:cNvPicPr>
          <p:nvPr>
            <a:wavAudioFile r:embed="rId1" name="~PP2402.WAV"/>
          </p:nvPr>
        </p:nvPicPr>
        <p:blipFill>
          <a:blip r:embed="rId3" cstate="print"/>
          <a:stretch>
            <a:fillRect/>
          </a:stretch>
        </p:blipFill>
        <p:spPr>
          <a:xfrm>
            <a:off x="8593138" y="6307138"/>
            <a:ext cx="304800" cy="304800"/>
          </a:xfrm>
          <a:prstGeom prst="rect">
            <a:avLst/>
          </a:prstGeom>
        </p:spPr>
      </p:pic>
    </p:spTree>
  </p:cSld>
  <p:clrMapOvr>
    <a:masterClrMapping/>
  </p:clrMapOvr>
  <p:transition advTm="3414">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AR" dirty="0" smtClean="0"/>
              <a:t>Ciudades Fundadas</a:t>
            </a:r>
            <a:endParaRPr lang="es-AR" dirty="0"/>
          </a:p>
        </p:txBody>
      </p:sp>
      <p:sp>
        <p:nvSpPr>
          <p:cNvPr id="3" name="2 Marcador de contenido"/>
          <p:cNvSpPr>
            <a:spLocks noGrp="1"/>
          </p:cNvSpPr>
          <p:nvPr>
            <p:ph sz="quarter" idx="1"/>
          </p:nvPr>
        </p:nvSpPr>
        <p:spPr>
          <a:xfrm>
            <a:off x="0" y="1052736"/>
            <a:ext cx="9144000" cy="5805264"/>
          </a:xfrm>
        </p:spPr>
        <p:txBody>
          <a:bodyPr>
            <a:noAutofit/>
          </a:bodyPr>
          <a:lstStyle/>
          <a:p>
            <a:r>
              <a:rPr lang="es-AR" sz="3000" dirty="0" smtClean="0"/>
              <a:t>Ciudades – fuerte: las primeras poblaciones que se fundaron en América funcionaron como “fuertes” y solían estar en las zonas costeras.</a:t>
            </a:r>
          </a:p>
          <a:p>
            <a:r>
              <a:rPr lang="es-AR" sz="3000" dirty="0" smtClean="0"/>
              <a:t>Ciudades mineras: los conquistadores españoles recorrieron el territorio americano buscando oro y plata. Donde encontraron los yacimientos, fundaron las ciudades mineras.</a:t>
            </a:r>
          </a:p>
          <a:p>
            <a:r>
              <a:rPr lang="es-AR" sz="3000" dirty="0" smtClean="0"/>
              <a:t>Ciudades – portuarias: los conquistadores españoles y portugueses tenían que asegurar la comunicación con sus países para no quedar aislados. Por ello, fundaron ciudades en las orillas de los ríos y en las costas de los mares.</a:t>
            </a:r>
          </a:p>
        </p:txBody>
      </p:sp>
      <p:pic>
        <p:nvPicPr>
          <p:cNvPr id="6" name="~PP3474.WAV">
            <a:hlinkClick r:id="" action="ppaction://media"/>
          </p:cNvPr>
          <p:cNvPicPr>
            <a:picLocks noRot="1" noChangeAspect="1"/>
          </p:cNvPicPr>
          <p:nvPr>
            <a:wavAudioFile r:embed="rId1" name="~PP3474.WAV"/>
          </p:nvPr>
        </p:nvPicPr>
        <p:blipFill>
          <a:blip r:embed="rId3" cstate="print"/>
          <a:stretch>
            <a:fillRect/>
          </a:stretch>
        </p:blipFill>
        <p:spPr>
          <a:xfrm>
            <a:off x="8593138" y="6307138"/>
            <a:ext cx="304800" cy="304800"/>
          </a:xfrm>
          <a:prstGeom prst="rect">
            <a:avLst/>
          </a:prstGeom>
        </p:spPr>
      </p:pic>
    </p:spTree>
  </p:cSld>
  <p:clrMapOvr>
    <a:masterClrMapping/>
  </p:clrMapOvr>
  <p:transition advTm="150847">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r>
              <a:rPr lang="es-AR" dirty="0" smtClean="0"/>
              <a:t>De este modo se configura la estructura de ciudades que va a permanecer hasta la actualidad, con un plano en damero y donde existía una plaza central alrededor de la cual se ubicaban la iglesia, el cabildo, las oficinas públicas, etc.</a:t>
            </a:r>
            <a:endParaRPr lang="es-AR" dirty="0"/>
          </a:p>
        </p:txBody>
      </p:sp>
      <p:pic>
        <p:nvPicPr>
          <p:cNvPr id="5" name="~PP807.WAV">
            <a:hlinkClick r:id="" action="ppaction://media"/>
          </p:cNvPr>
          <p:cNvPicPr>
            <a:picLocks noRot="1" noChangeAspect="1"/>
          </p:cNvPicPr>
          <p:nvPr>
            <a:wavAudioFile r:embed="rId1" name="~PP807.WAV"/>
          </p:nvPr>
        </p:nvPicPr>
        <p:blipFill>
          <a:blip r:embed="rId3" cstate="print"/>
          <a:stretch>
            <a:fillRect/>
          </a:stretch>
        </p:blipFill>
        <p:spPr>
          <a:xfrm>
            <a:off x="8593138" y="6307138"/>
            <a:ext cx="304800" cy="304800"/>
          </a:xfrm>
          <a:prstGeom prst="rect">
            <a:avLst/>
          </a:prstGeom>
        </p:spPr>
      </p:pic>
    </p:spTree>
  </p:cSld>
  <p:clrMapOvr>
    <a:masterClrMapping/>
  </p:clrMapOvr>
  <p:transition advTm="2581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cstate="print"/>
          <a:srcRect/>
          <a:stretch>
            <a:fillRect/>
          </a:stretch>
        </p:blipFill>
        <p:spPr bwMode="auto">
          <a:xfrm>
            <a:off x="2123728" y="-243408"/>
            <a:ext cx="4680520" cy="7488832"/>
          </a:xfrm>
          <a:prstGeom prst="rect">
            <a:avLst/>
          </a:prstGeom>
          <a:noFill/>
          <a:ln w="9525">
            <a:noFill/>
            <a:miter lim="800000"/>
            <a:headEnd/>
            <a:tailEnd/>
          </a:ln>
        </p:spPr>
      </p:pic>
      <p:pic>
        <p:nvPicPr>
          <p:cNvPr id="5" name="~PP3646.WAV">
            <a:hlinkClick r:id="" action="ppaction://media"/>
          </p:cNvPr>
          <p:cNvPicPr>
            <a:picLocks noRot="1" noChangeAspect="1"/>
          </p:cNvPicPr>
          <p:nvPr>
            <a:wavAudioFile r:embed="rId1" name="~PP3646.WAV"/>
          </p:nvPr>
        </p:nvPicPr>
        <p:blipFill>
          <a:blip r:embed="rId4" cstate="print"/>
          <a:stretch>
            <a:fillRect/>
          </a:stretch>
        </p:blipFill>
        <p:spPr>
          <a:xfrm>
            <a:off x="8593138" y="6307138"/>
            <a:ext cx="304800" cy="304800"/>
          </a:xfrm>
          <a:prstGeom prst="rect">
            <a:avLst/>
          </a:prstGeom>
        </p:spPr>
      </p:pic>
    </p:spTree>
  </p:cSld>
  <p:clrMapOvr>
    <a:masterClrMapping/>
  </p:clrMapOvr>
  <p:transition advTm="2632">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Inculcación cultural de los españoles</a:t>
            </a:r>
            <a:endParaRPr lang="es-AR" dirty="0"/>
          </a:p>
        </p:txBody>
      </p:sp>
      <p:sp>
        <p:nvSpPr>
          <p:cNvPr id="3" name="2 Marcador de contenido"/>
          <p:cNvSpPr>
            <a:spLocks noGrp="1"/>
          </p:cNvSpPr>
          <p:nvPr>
            <p:ph sz="quarter" idx="1"/>
          </p:nvPr>
        </p:nvSpPr>
        <p:spPr/>
        <p:txBody>
          <a:bodyPr/>
          <a:lstStyle/>
          <a:p>
            <a:r>
              <a:rPr lang="es-AR" dirty="0" smtClean="0"/>
              <a:t>En el ámbito político, el rey-dios de los indígenas fue reemplazado por un rey impersonal.</a:t>
            </a:r>
          </a:p>
          <a:p>
            <a:r>
              <a:rPr lang="es-AR" dirty="0" smtClean="0"/>
              <a:t>En el ámbito económico, se quebró el principio de reciprocidad y redistribución.</a:t>
            </a:r>
          </a:p>
          <a:p>
            <a:r>
              <a:rPr lang="es-AR" dirty="0" smtClean="0"/>
              <a:t>Caída demográfica de la población autóctona.</a:t>
            </a:r>
          </a:p>
          <a:p>
            <a:r>
              <a:rPr lang="es-AR" dirty="0" smtClean="0"/>
              <a:t>Transformación de una sociedad colonial a una sociedad mestiza.</a:t>
            </a:r>
            <a:endParaRPr lang="es-AR" dirty="0"/>
          </a:p>
        </p:txBody>
      </p:sp>
      <p:pic>
        <p:nvPicPr>
          <p:cNvPr id="5" name="~PP911.WAV">
            <a:hlinkClick r:id="" action="ppaction://media"/>
          </p:cNvPr>
          <p:cNvPicPr>
            <a:picLocks noRot="1" noChangeAspect="1"/>
          </p:cNvPicPr>
          <p:nvPr>
            <a:wavAudioFile r:embed="rId1" name="~PP911.WAV"/>
          </p:nvPr>
        </p:nvPicPr>
        <p:blipFill>
          <a:blip r:embed="rId3" cstate="print"/>
          <a:stretch>
            <a:fillRect/>
          </a:stretch>
        </p:blipFill>
        <p:spPr>
          <a:xfrm>
            <a:off x="8593138" y="6307138"/>
            <a:ext cx="304800" cy="304800"/>
          </a:xfrm>
          <a:prstGeom prst="rect">
            <a:avLst/>
          </a:prstGeom>
        </p:spPr>
      </p:pic>
    </p:spTree>
  </p:cSld>
  <p:clrMapOvr>
    <a:masterClrMapping/>
  </p:clrMapOvr>
  <p:transition advTm="11587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Creación del Virreinato del Río de la Plata (1776)</a:t>
            </a:r>
            <a:endParaRPr lang="es-AR" dirty="0"/>
          </a:p>
        </p:txBody>
      </p:sp>
      <p:sp>
        <p:nvSpPr>
          <p:cNvPr id="3" name="2 Marcador de contenido"/>
          <p:cNvSpPr>
            <a:spLocks noGrp="1"/>
          </p:cNvSpPr>
          <p:nvPr>
            <p:ph sz="quarter" idx="1"/>
          </p:nvPr>
        </p:nvSpPr>
        <p:spPr/>
        <p:txBody>
          <a:bodyPr/>
          <a:lstStyle/>
          <a:p>
            <a:r>
              <a:rPr lang="es-AR" dirty="0" smtClean="0"/>
              <a:t>Para controlar más efectivamente el extenso territorio americano, entre otras causas.</a:t>
            </a:r>
          </a:p>
          <a:p>
            <a:r>
              <a:rPr lang="es-AR" dirty="0" smtClean="0"/>
              <a:t>Tenía centro en Buenos Aires, que provocó el ascenso de esta ciudad y la declinación de Lima (capital de Perú).</a:t>
            </a:r>
            <a:endParaRPr lang="es-AR" dirty="0"/>
          </a:p>
        </p:txBody>
      </p:sp>
      <p:pic>
        <p:nvPicPr>
          <p:cNvPr id="5" name="~PP2477.WAV">
            <a:hlinkClick r:id="" action="ppaction://media"/>
          </p:cNvPr>
          <p:cNvPicPr>
            <a:picLocks noRot="1" noChangeAspect="1"/>
          </p:cNvPicPr>
          <p:nvPr>
            <a:wavAudioFile r:embed="rId1" name="~PP2477.WAV"/>
          </p:nvPr>
        </p:nvPicPr>
        <p:blipFill>
          <a:blip r:embed="rId3" cstate="print"/>
          <a:stretch>
            <a:fillRect/>
          </a:stretch>
        </p:blipFill>
        <p:spPr>
          <a:xfrm>
            <a:off x="8593138" y="6307138"/>
            <a:ext cx="304800" cy="304800"/>
          </a:xfrm>
          <a:prstGeom prst="rect">
            <a:avLst/>
          </a:prstGeom>
        </p:spPr>
      </p:pic>
      <p:pic>
        <p:nvPicPr>
          <p:cNvPr id="6146" name="Picture 2" descr="http://www.claseshistoria.com/america/imagenes/virreinato_plata.jpg"/>
          <p:cNvPicPr>
            <a:picLocks noChangeAspect="1" noChangeArrowheads="1"/>
          </p:cNvPicPr>
          <p:nvPr/>
        </p:nvPicPr>
        <p:blipFill>
          <a:blip r:embed="rId4" cstate="print"/>
          <a:srcRect/>
          <a:stretch>
            <a:fillRect/>
          </a:stretch>
        </p:blipFill>
        <p:spPr bwMode="auto">
          <a:xfrm>
            <a:off x="5220072" y="3676650"/>
            <a:ext cx="2381250" cy="3181350"/>
          </a:xfrm>
          <a:prstGeom prst="rect">
            <a:avLst/>
          </a:prstGeom>
          <a:noFill/>
        </p:spPr>
      </p:pic>
    </p:spTree>
  </p:cSld>
  <p:clrMapOvr>
    <a:masterClrMapping/>
  </p:clrMapOvr>
  <p:transition advTm="42301">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Organización Política</a:t>
            </a:r>
            <a:endParaRPr lang="es-AR" dirty="0"/>
          </a:p>
        </p:txBody>
      </p:sp>
      <p:sp>
        <p:nvSpPr>
          <p:cNvPr id="3" name="2 Marcador de contenido"/>
          <p:cNvSpPr>
            <a:spLocks noGrp="1"/>
          </p:cNvSpPr>
          <p:nvPr>
            <p:ph sz="quarter" idx="1"/>
          </p:nvPr>
        </p:nvSpPr>
        <p:spPr>
          <a:xfrm>
            <a:off x="457200" y="1600200"/>
            <a:ext cx="8229600" cy="4853136"/>
          </a:xfrm>
        </p:spPr>
        <p:txBody>
          <a:bodyPr>
            <a:normAutofit/>
          </a:bodyPr>
          <a:lstStyle/>
          <a:p>
            <a:r>
              <a:rPr lang="es-AR" dirty="0" smtClean="0"/>
              <a:t>Las gobernaciones e intendencias del Virreinato del Río de la Plata fueron desagregándose en provincias entre 1813 y 1825.</a:t>
            </a:r>
          </a:p>
          <a:p>
            <a:r>
              <a:rPr lang="es-AR" dirty="0" smtClean="0"/>
              <a:t>Al no existir un gobierno central, el espacio político se organizo a partir de las ciudades, ya que al momento de su fundación se establecieron los limites de acuerdo a los poderes que el fundador tuviera.</a:t>
            </a:r>
            <a:endParaRPr lang="es-AR" dirty="0"/>
          </a:p>
        </p:txBody>
      </p:sp>
      <p:pic>
        <p:nvPicPr>
          <p:cNvPr id="5" name="~PP1519.WAV">
            <a:hlinkClick r:id="" action="ppaction://media"/>
          </p:cNvPr>
          <p:cNvPicPr>
            <a:picLocks noRot="1" noChangeAspect="1"/>
          </p:cNvPicPr>
          <p:nvPr>
            <a:wavAudioFile r:embed="rId1" name="~PP1519.WAV"/>
          </p:nvPr>
        </p:nvPicPr>
        <p:blipFill>
          <a:blip r:embed="rId3" cstate="print"/>
          <a:stretch>
            <a:fillRect/>
          </a:stretch>
        </p:blipFill>
        <p:spPr>
          <a:xfrm>
            <a:off x="8593138" y="6307138"/>
            <a:ext cx="304800" cy="304800"/>
          </a:xfrm>
          <a:prstGeom prst="rect">
            <a:avLst/>
          </a:prstGeom>
        </p:spPr>
      </p:pic>
    </p:spTree>
  </p:cSld>
  <p:clrMapOvr>
    <a:masterClrMapping/>
  </p:clrMapOvr>
  <p:transition advTm="60232">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Principal objetivo de la política colonialista</a:t>
            </a:r>
            <a:endParaRPr lang="es-AR" dirty="0"/>
          </a:p>
        </p:txBody>
      </p:sp>
      <p:sp>
        <p:nvSpPr>
          <p:cNvPr id="3" name="2 Marcador de contenido"/>
          <p:cNvSpPr>
            <a:spLocks noGrp="1"/>
          </p:cNvSpPr>
          <p:nvPr>
            <p:ph sz="quarter" idx="1"/>
          </p:nvPr>
        </p:nvSpPr>
        <p:spPr/>
        <p:txBody>
          <a:bodyPr>
            <a:normAutofit/>
          </a:bodyPr>
          <a:lstStyle/>
          <a:p>
            <a:r>
              <a:rPr lang="es-AR" dirty="0" smtClean="0"/>
              <a:t>Durante el periodo colonial surgió una red de ciudades fundadas por los conquistadores, para servir de apoyo en las rutas que conectaban los centros mineros del Alto Perú con los puertos americanos por donde se embarcaban los metales preciosos con destino a Europa. </a:t>
            </a:r>
            <a:endParaRPr lang="es-AR" dirty="0"/>
          </a:p>
        </p:txBody>
      </p:sp>
      <p:pic>
        <p:nvPicPr>
          <p:cNvPr id="5" name="~PP1990.WAV">
            <a:hlinkClick r:id="" action="ppaction://media"/>
          </p:cNvPr>
          <p:cNvPicPr>
            <a:picLocks noRot="1" noChangeAspect="1"/>
          </p:cNvPicPr>
          <p:nvPr>
            <a:wavAudioFile r:embed="rId1" name="~PP1990.WAV"/>
          </p:nvPr>
        </p:nvPicPr>
        <p:blipFill>
          <a:blip r:embed="rId3" cstate="print"/>
          <a:stretch>
            <a:fillRect/>
          </a:stretch>
        </p:blipFill>
        <p:spPr>
          <a:xfrm>
            <a:off x="8593138" y="6307138"/>
            <a:ext cx="304800" cy="304800"/>
          </a:xfrm>
          <a:prstGeom prst="rect">
            <a:avLst/>
          </a:prstGeom>
        </p:spPr>
      </p:pic>
    </p:spTree>
  </p:cSld>
  <p:clrMapOvr>
    <a:masterClrMapping/>
  </p:clrMapOvr>
  <p:transition advTm="20765">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a:bodyPr>
          <a:lstStyle/>
          <a:p>
            <a:r>
              <a:rPr lang="es-AR" dirty="0" smtClean="0"/>
              <a:t>Colonialismo: consecuencias positivas</a:t>
            </a:r>
            <a:endParaRPr lang="es-AR" dirty="0"/>
          </a:p>
        </p:txBody>
      </p:sp>
      <p:sp>
        <p:nvSpPr>
          <p:cNvPr id="3" name="2 Marcador de contenido"/>
          <p:cNvSpPr>
            <a:spLocks noGrp="1"/>
          </p:cNvSpPr>
          <p:nvPr>
            <p:ph sz="quarter" idx="1"/>
          </p:nvPr>
        </p:nvSpPr>
        <p:spPr>
          <a:xfrm>
            <a:off x="457200" y="1600200"/>
            <a:ext cx="8229600" cy="4853136"/>
          </a:xfrm>
        </p:spPr>
        <p:txBody>
          <a:bodyPr>
            <a:normAutofit/>
          </a:bodyPr>
          <a:lstStyle/>
          <a:p>
            <a:pPr lvl="0"/>
            <a:r>
              <a:rPr lang="es-AR" dirty="0" smtClean="0"/>
              <a:t>la mejora de la sanidad.</a:t>
            </a:r>
          </a:p>
          <a:p>
            <a:pPr lvl="0"/>
            <a:r>
              <a:rPr lang="es-AR" dirty="0" smtClean="0"/>
              <a:t>el aumento de la población. </a:t>
            </a:r>
          </a:p>
          <a:p>
            <a:pPr lvl="0"/>
            <a:r>
              <a:rPr lang="es-AR" dirty="0" smtClean="0"/>
              <a:t>la alfabetización y educación de la población en genera.</a:t>
            </a:r>
          </a:p>
          <a:p>
            <a:pPr lvl="0"/>
            <a:r>
              <a:rPr lang="es-AR" dirty="0" smtClean="0"/>
              <a:t>se comienzan a valorar los suelos pampeanos provocando el  desarrollo la agricultura y la ganadería. </a:t>
            </a:r>
          </a:p>
          <a:p>
            <a:pPr lvl="0"/>
            <a:r>
              <a:rPr lang="es-AR" dirty="0" smtClean="0"/>
              <a:t>comienza a crecer la importancia de Buenos Aires como centro político y económico.</a:t>
            </a:r>
          </a:p>
          <a:p>
            <a:pPr lvl="0"/>
            <a:r>
              <a:rPr lang="es-AR" dirty="0" smtClean="0"/>
              <a:t>Crecimiento de la actividad comercial.</a:t>
            </a:r>
          </a:p>
          <a:p>
            <a:endParaRPr lang="es-AR" dirty="0"/>
          </a:p>
        </p:txBody>
      </p:sp>
      <p:pic>
        <p:nvPicPr>
          <p:cNvPr id="5" name="~PP1866.WAV">
            <a:hlinkClick r:id="" action="ppaction://media"/>
          </p:cNvPr>
          <p:cNvPicPr>
            <a:picLocks noRot="1" noChangeAspect="1"/>
          </p:cNvPicPr>
          <p:nvPr>
            <a:wavAudioFile r:embed="rId1" name="~PP1866.WAV"/>
          </p:nvPr>
        </p:nvPicPr>
        <p:blipFill>
          <a:blip r:embed="rId3" cstate="print"/>
          <a:stretch>
            <a:fillRect/>
          </a:stretch>
        </p:blipFill>
        <p:spPr>
          <a:xfrm>
            <a:off x="8593138" y="6307138"/>
            <a:ext cx="304800" cy="304800"/>
          </a:xfrm>
          <a:prstGeom prst="rect">
            <a:avLst/>
          </a:prstGeom>
        </p:spPr>
      </p:pic>
    </p:spTree>
  </p:cSld>
  <p:clrMapOvr>
    <a:masterClrMapping/>
  </p:clrMapOvr>
  <p:transition advTm="28354">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a:bodyPr>
          <a:lstStyle/>
          <a:p>
            <a:r>
              <a:rPr lang="es-AR" dirty="0" smtClean="0"/>
              <a:t>Colonialismo: consecuencias negativas</a:t>
            </a:r>
            <a:endParaRPr lang="es-AR" dirty="0"/>
          </a:p>
        </p:txBody>
      </p:sp>
      <p:sp>
        <p:nvSpPr>
          <p:cNvPr id="3" name="2 Marcador de contenido"/>
          <p:cNvSpPr>
            <a:spLocks noGrp="1"/>
          </p:cNvSpPr>
          <p:nvPr>
            <p:ph sz="quarter" idx="1"/>
          </p:nvPr>
        </p:nvSpPr>
        <p:spPr>
          <a:xfrm>
            <a:off x="457200" y="1600200"/>
            <a:ext cx="8229600" cy="4925144"/>
          </a:xfrm>
        </p:spPr>
        <p:txBody>
          <a:bodyPr/>
          <a:lstStyle/>
          <a:p>
            <a:pPr lvl="0"/>
            <a:r>
              <a:rPr lang="es-AR" dirty="0" smtClean="0"/>
              <a:t>la explotación económica total.</a:t>
            </a:r>
          </a:p>
          <a:p>
            <a:pPr lvl="0"/>
            <a:r>
              <a:rPr lang="es-AR" dirty="0" smtClean="0"/>
              <a:t>decaen las economías regionales del NOA.</a:t>
            </a:r>
          </a:p>
          <a:p>
            <a:pPr lvl="0"/>
            <a:r>
              <a:rPr lang="es-AR" dirty="0" smtClean="0"/>
              <a:t>provocó un gran impacto sobre los aborígenes americanos; toda su vida cambió. Hubo una transformación profunda en su organización territorial, económica, política, social y cultural. </a:t>
            </a:r>
          </a:p>
        </p:txBody>
      </p:sp>
      <p:pic>
        <p:nvPicPr>
          <p:cNvPr id="5" name="~PP3879.WAV">
            <a:hlinkClick r:id="" action="ppaction://media"/>
          </p:cNvPr>
          <p:cNvPicPr>
            <a:picLocks noRot="1" noChangeAspect="1"/>
          </p:cNvPicPr>
          <p:nvPr>
            <a:wavAudioFile r:embed="rId1" name="~PP3879.WAV"/>
          </p:nvPr>
        </p:nvPicPr>
        <p:blipFill>
          <a:blip r:embed="rId3" cstate="print"/>
          <a:stretch>
            <a:fillRect/>
          </a:stretch>
        </p:blipFill>
        <p:spPr>
          <a:xfrm>
            <a:off x="8593138" y="6307138"/>
            <a:ext cx="304800" cy="304800"/>
          </a:xfrm>
          <a:prstGeom prst="rect">
            <a:avLst/>
          </a:prstGeom>
        </p:spPr>
      </p:pic>
      <p:pic>
        <p:nvPicPr>
          <p:cNvPr id="3074" name="Picture 2" descr="http://t0.gstatic.com/images?q=tbn:ANd9GcTu76quQwMuR17OJXki0sSqq8l4M9B8o6kuo127sVYu34-rkd5h"/>
          <p:cNvPicPr>
            <a:picLocks noChangeAspect="1" noChangeArrowheads="1"/>
          </p:cNvPicPr>
          <p:nvPr/>
        </p:nvPicPr>
        <p:blipFill>
          <a:blip r:embed="rId4" cstate="print"/>
          <a:srcRect l="4878" t="3554"/>
          <a:stretch>
            <a:fillRect/>
          </a:stretch>
        </p:blipFill>
        <p:spPr bwMode="auto">
          <a:xfrm>
            <a:off x="4211960" y="5157192"/>
            <a:ext cx="2808312" cy="1954101"/>
          </a:xfrm>
          <a:prstGeom prst="rect">
            <a:avLst/>
          </a:prstGeom>
          <a:noFill/>
        </p:spPr>
      </p:pic>
    </p:spTree>
  </p:cSld>
  <p:clrMapOvr>
    <a:masterClrMapping/>
  </p:clrMapOvr>
  <p:transition advTm="3008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¿A qué llamamos Etapa Colonial?	</a:t>
            </a:r>
            <a:endParaRPr lang="es-AR" dirty="0"/>
          </a:p>
        </p:txBody>
      </p:sp>
      <p:sp>
        <p:nvSpPr>
          <p:cNvPr id="3" name="2 Marcador de contenido"/>
          <p:cNvSpPr>
            <a:spLocks noGrp="1"/>
          </p:cNvSpPr>
          <p:nvPr>
            <p:ph sz="quarter" idx="1"/>
          </p:nvPr>
        </p:nvSpPr>
        <p:spPr>
          <a:xfrm>
            <a:off x="457200" y="1484784"/>
            <a:ext cx="8229600" cy="5373216"/>
          </a:xfrm>
        </p:spPr>
        <p:txBody>
          <a:bodyPr>
            <a:normAutofit/>
          </a:bodyPr>
          <a:lstStyle/>
          <a:p>
            <a:r>
              <a:rPr lang="es-AR" dirty="0"/>
              <a:t>É</a:t>
            </a:r>
            <a:r>
              <a:rPr lang="es-AR" dirty="0" smtClean="0"/>
              <a:t>poca en la cual surgió el colonialismo en América.</a:t>
            </a:r>
          </a:p>
          <a:p>
            <a:r>
              <a:rPr lang="es-AR" dirty="0" smtClean="0"/>
              <a:t>Se le llama colonialismo o la colonización al momento en el que la mayoría de los países fueron colonizados por españoles o portugueses. Los colonizadores aniquilaron o desplazaron a las culturas aborígenes e impusieron una nueva organización económica, social, administrativa, política y territorial.</a:t>
            </a:r>
            <a:endParaRPr lang="es-AR" dirty="0"/>
          </a:p>
        </p:txBody>
      </p:sp>
      <p:pic>
        <p:nvPicPr>
          <p:cNvPr id="10" name="~PP2786.WAV">
            <a:hlinkClick r:id="" action="ppaction://media"/>
          </p:cNvPr>
          <p:cNvPicPr>
            <a:picLocks noRot="1" noChangeAspect="1"/>
          </p:cNvPicPr>
          <p:nvPr>
            <a:wavAudioFile r:embed="rId1" name="~PP2786.WAV"/>
          </p:nvPr>
        </p:nvPicPr>
        <p:blipFill>
          <a:blip r:embed="rId3" cstate="print"/>
          <a:stretch>
            <a:fillRect/>
          </a:stretch>
        </p:blipFill>
        <p:spPr>
          <a:xfrm>
            <a:off x="8593138" y="6307138"/>
            <a:ext cx="304800" cy="304800"/>
          </a:xfrm>
          <a:prstGeom prst="rect">
            <a:avLst/>
          </a:prstGeom>
        </p:spPr>
      </p:pic>
    </p:spTree>
  </p:cSld>
  <p:clrMapOvr>
    <a:masterClrMapping/>
  </p:clrMapOvr>
  <p:transition advTm="24757">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Motivos de la Colonización</a:t>
            </a:r>
            <a:endParaRPr lang="es-AR" dirty="0"/>
          </a:p>
        </p:txBody>
      </p:sp>
      <p:sp>
        <p:nvSpPr>
          <p:cNvPr id="3" name="2 Marcador de contenido"/>
          <p:cNvSpPr>
            <a:spLocks noGrp="1"/>
          </p:cNvSpPr>
          <p:nvPr>
            <p:ph sz="quarter" idx="1"/>
          </p:nvPr>
        </p:nvSpPr>
        <p:spPr/>
        <p:txBody>
          <a:bodyPr/>
          <a:lstStyle/>
          <a:p>
            <a:r>
              <a:rPr lang="es-AR" dirty="0" smtClean="0"/>
              <a:t>Poder</a:t>
            </a:r>
          </a:p>
          <a:p>
            <a:r>
              <a:rPr lang="es-AR" dirty="0" smtClean="0"/>
              <a:t>Riqueza</a:t>
            </a:r>
          </a:p>
          <a:p>
            <a:r>
              <a:rPr lang="es-AR" dirty="0" smtClean="0"/>
              <a:t>Dominio de tierras y sus recursos</a:t>
            </a:r>
          </a:p>
          <a:p>
            <a:r>
              <a:rPr lang="es-AR" dirty="0" smtClean="0"/>
              <a:t>Estrategia militar</a:t>
            </a:r>
          </a:p>
          <a:p>
            <a:r>
              <a:rPr lang="es-AR" dirty="0" smtClean="0"/>
              <a:t>Estrategia económica.</a:t>
            </a:r>
            <a:endParaRPr lang="es-AR" dirty="0"/>
          </a:p>
        </p:txBody>
      </p:sp>
      <p:pic>
        <p:nvPicPr>
          <p:cNvPr id="6" name="~PP3781.WAV">
            <a:hlinkClick r:id="" action="ppaction://media"/>
          </p:cNvPr>
          <p:cNvPicPr>
            <a:picLocks noRot="1" noChangeAspect="1"/>
          </p:cNvPicPr>
          <p:nvPr>
            <a:wavAudioFile r:embed="rId1" name="~PP3781.WAV"/>
          </p:nvPr>
        </p:nvPicPr>
        <p:blipFill>
          <a:blip r:embed="rId3" cstate="print"/>
          <a:stretch>
            <a:fillRect/>
          </a:stretch>
        </p:blipFill>
        <p:spPr>
          <a:xfrm>
            <a:off x="8593138" y="6307138"/>
            <a:ext cx="304800" cy="304800"/>
          </a:xfrm>
          <a:prstGeom prst="rect">
            <a:avLst/>
          </a:prstGeom>
        </p:spPr>
      </p:pic>
    </p:spTree>
  </p:cSld>
  <p:clrMapOvr>
    <a:masterClrMapping/>
  </p:clrMapOvr>
  <p:transition advTm="17179">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Argentina antes de la colonización</a:t>
            </a:r>
            <a:endParaRPr lang="es-AR" dirty="0"/>
          </a:p>
        </p:txBody>
      </p:sp>
      <p:sp>
        <p:nvSpPr>
          <p:cNvPr id="3" name="2 Marcador de contenido"/>
          <p:cNvSpPr>
            <a:spLocks noGrp="1"/>
          </p:cNvSpPr>
          <p:nvPr>
            <p:ph sz="quarter" idx="1"/>
          </p:nvPr>
        </p:nvSpPr>
        <p:spPr>
          <a:xfrm>
            <a:off x="395536" y="1700808"/>
            <a:ext cx="8363272" cy="4525963"/>
          </a:xfrm>
        </p:spPr>
        <p:txBody>
          <a:bodyPr/>
          <a:lstStyle/>
          <a:p>
            <a:r>
              <a:rPr lang="es-AR" dirty="0" smtClean="0"/>
              <a:t>En el NOA, se encontraban los grupos más evolucionados que eran neolíticos. Ejemplo: Diaguitas, </a:t>
            </a:r>
            <a:r>
              <a:rPr lang="es-AR" dirty="0" err="1" smtClean="0"/>
              <a:t>Omaguacas</a:t>
            </a:r>
            <a:r>
              <a:rPr lang="es-AR" dirty="0" smtClean="0"/>
              <a:t>.</a:t>
            </a:r>
            <a:endParaRPr lang="es-AR" dirty="0" smtClean="0"/>
          </a:p>
          <a:p>
            <a:r>
              <a:rPr lang="es-AR" dirty="0" smtClean="0"/>
              <a:t>En el centro, este y sur patagónico se encontraban los grupos paleolíticos, que eran nómades. Ejemplo: Tobas, Pampas, Tehuelches.</a:t>
            </a:r>
            <a:endParaRPr lang="es-AR" dirty="0"/>
          </a:p>
        </p:txBody>
      </p:sp>
      <p:pic>
        <p:nvPicPr>
          <p:cNvPr id="7" name="~PP377.WAV">
            <a:hlinkClick r:id="" action="ppaction://media"/>
          </p:cNvPr>
          <p:cNvPicPr>
            <a:picLocks noRot="1" noChangeAspect="1"/>
          </p:cNvPicPr>
          <p:nvPr>
            <a:wavAudioFile r:embed="rId1" name="~PP377.WAV"/>
          </p:nvPr>
        </p:nvPicPr>
        <p:blipFill>
          <a:blip r:embed="rId3" cstate="print"/>
          <a:stretch>
            <a:fillRect/>
          </a:stretch>
        </p:blipFill>
        <p:spPr>
          <a:xfrm>
            <a:off x="8593138" y="6307138"/>
            <a:ext cx="304800" cy="304800"/>
          </a:xfrm>
          <a:prstGeom prst="rect">
            <a:avLst/>
          </a:prstGeom>
        </p:spPr>
      </p:pic>
    </p:spTree>
  </p:cSld>
  <p:clrMapOvr>
    <a:masterClrMapping/>
  </p:clrMapOvr>
  <p:transition advTm="4143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A partir de la Colonización</a:t>
            </a:r>
            <a:endParaRPr lang="es-AR" dirty="0"/>
          </a:p>
        </p:txBody>
      </p:sp>
      <p:sp>
        <p:nvSpPr>
          <p:cNvPr id="3" name="2 Marcador de contenido"/>
          <p:cNvSpPr>
            <a:spLocks noGrp="1"/>
          </p:cNvSpPr>
          <p:nvPr>
            <p:ph sz="quarter" idx="1"/>
          </p:nvPr>
        </p:nvSpPr>
        <p:spPr/>
        <p:txBody>
          <a:bodyPr/>
          <a:lstStyle/>
          <a:p>
            <a:r>
              <a:rPr lang="es-AR" dirty="0" smtClean="0"/>
              <a:t>Luego de la llegada de Colón a América (en 1492), los Españoles llegarían al territorio argentino en el 1500, desde cuatro direcciones:</a:t>
            </a:r>
          </a:p>
          <a:p>
            <a:pPr>
              <a:buFontTx/>
              <a:buChar char="-"/>
            </a:pPr>
            <a:r>
              <a:rPr lang="es-AR" dirty="0" smtClean="0"/>
              <a:t>Dos desde el Norte</a:t>
            </a:r>
          </a:p>
          <a:p>
            <a:pPr>
              <a:buFontTx/>
              <a:buChar char="-"/>
            </a:pPr>
            <a:r>
              <a:rPr lang="es-AR" dirty="0" smtClean="0"/>
              <a:t>Una desde el Este</a:t>
            </a:r>
          </a:p>
          <a:p>
            <a:pPr>
              <a:buFontTx/>
              <a:buChar char="-"/>
            </a:pPr>
            <a:r>
              <a:rPr lang="es-AR" dirty="0" smtClean="0"/>
              <a:t>Y otra del Oeste</a:t>
            </a:r>
            <a:endParaRPr lang="es-AR" dirty="0"/>
          </a:p>
        </p:txBody>
      </p:sp>
      <p:pic>
        <p:nvPicPr>
          <p:cNvPr id="6" name="~PP2266.WAV">
            <a:hlinkClick r:id="" action="ppaction://media"/>
          </p:cNvPr>
          <p:cNvPicPr>
            <a:picLocks noRot="1" noChangeAspect="1"/>
          </p:cNvPicPr>
          <p:nvPr>
            <a:wavAudioFile r:embed="rId1" name="~PP2266.WAV"/>
          </p:nvPr>
        </p:nvPicPr>
        <p:blipFill>
          <a:blip r:embed="rId3" cstate="print"/>
          <a:stretch>
            <a:fillRect/>
          </a:stretch>
        </p:blipFill>
        <p:spPr>
          <a:xfrm>
            <a:off x="8593138" y="6307138"/>
            <a:ext cx="304800" cy="304800"/>
          </a:xfrm>
          <a:prstGeom prst="rect">
            <a:avLst/>
          </a:prstGeom>
        </p:spPr>
      </p:pic>
      <p:pic>
        <p:nvPicPr>
          <p:cNvPr id="15362" name="Picture 2" descr="http://4.bp.blogspot.com/_wCSU-g1H5lI/S-Gi-ruCoZI/AAAAAAAAAEE/hCRyOtIUlWg/s320/conquistadores%5B1%5D.jpg"/>
          <p:cNvPicPr>
            <a:picLocks noChangeAspect="1" noChangeArrowheads="1"/>
          </p:cNvPicPr>
          <p:nvPr/>
        </p:nvPicPr>
        <p:blipFill>
          <a:blip r:embed="rId4" cstate="print"/>
          <a:srcRect/>
          <a:stretch>
            <a:fillRect/>
          </a:stretch>
        </p:blipFill>
        <p:spPr bwMode="auto">
          <a:xfrm>
            <a:off x="4572000" y="3452020"/>
            <a:ext cx="3960440" cy="3405980"/>
          </a:xfrm>
          <a:prstGeom prst="rect">
            <a:avLst/>
          </a:prstGeom>
          <a:noFill/>
        </p:spPr>
      </p:pic>
    </p:spTree>
  </p:cSld>
  <p:clrMapOvr>
    <a:masterClrMapping/>
  </p:clrMapOvr>
  <p:transition advTm="30395">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36912"/>
            <a:ext cx="8229600" cy="1143000"/>
          </a:xfrm>
        </p:spPr>
        <p:txBody>
          <a:bodyPr/>
          <a:lstStyle/>
          <a:p>
            <a:r>
              <a:rPr lang="es-AR" dirty="0" smtClean="0"/>
              <a:t>Corrientes Colonizadoras:</a:t>
            </a:r>
            <a:endParaRPr lang="es-AR" dirty="0"/>
          </a:p>
        </p:txBody>
      </p:sp>
      <p:pic>
        <p:nvPicPr>
          <p:cNvPr id="5" name="~PP73.WAV">
            <a:hlinkClick r:id="" action="ppaction://media"/>
          </p:cNvPr>
          <p:cNvPicPr>
            <a:picLocks noRot="1" noChangeAspect="1"/>
          </p:cNvPicPr>
          <p:nvPr>
            <a:wavAudioFile r:embed="rId1" name="~PP73.WAV"/>
          </p:nvPr>
        </p:nvPicPr>
        <p:blipFill>
          <a:blip r:embed="rId3" cstate="print"/>
          <a:stretch>
            <a:fillRect/>
          </a:stretch>
        </p:blipFill>
        <p:spPr>
          <a:xfrm>
            <a:off x="8593138" y="6307138"/>
            <a:ext cx="304800" cy="304800"/>
          </a:xfrm>
          <a:prstGeom prst="rect">
            <a:avLst/>
          </a:prstGeom>
        </p:spPr>
      </p:pic>
    </p:spTree>
  </p:cSld>
  <p:clrMapOvr>
    <a:masterClrMapping/>
  </p:clrMapOvr>
  <p:transition advTm="1687">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cstate="print"/>
          <a:srcRect/>
          <a:stretch>
            <a:fillRect/>
          </a:stretch>
        </p:blipFill>
        <p:spPr bwMode="auto">
          <a:xfrm>
            <a:off x="-324544" y="0"/>
            <a:ext cx="9865096" cy="6858000"/>
          </a:xfrm>
          <a:prstGeom prst="rect">
            <a:avLst/>
          </a:prstGeom>
          <a:blipFill>
            <a:blip r:embed="rId4" cstate="print"/>
            <a:tile tx="0" ty="0" sx="100000" sy="100000" flip="none" algn="tl"/>
          </a:blipFill>
          <a:ln w="9525">
            <a:noFill/>
            <a:miter lim="800000"/>
            <a:headEnd/>
            <a:tailEnd/>
          </a:ln>
        </p:spPr>
      </p:pic>
      <p:pic>
        <p:nvPicPr>
          <p:cNvPr id="6" name="~PP680.WAV">
            <a:hlinkClick r:id="" action="ppaction://media"/>
          </p:cNvPr>
          <p:cNvPicPr>
            <a:picLocks noRot="1" noChangeAspect="1"/>
          </p:cNvPicPr>
          <p:nvPr>
            <a:wavAudioFile r:embed="rId1" name="~PP680.WAV"/>
          </p:nvPr>
        </p:nvPicPr>
        <p:blipFill>
          <a:blip r:embed="rId5" cstate="print"/>
          <a:stretch>
            <a:fillRect/>
          </a:stretch>
        </p:blipFill>
        <p:spPr>
          <a:xfrm>
            <a:off x="8593138" y="6307138"/>
            <a:ext cx="304800" cy="304800"/>
          </a:xfrm>
          <a:prstGeom prst="rect">
            <a:avLst/>
          </a:prstGeom>
        </p:spPr>
      </p:pic>
    </p:spTree>
  </p:cSld>
  <p:clrMapOvr>
    <a:masterClrMapping/>
  </p:clrMapOvr>
  <p:transition advTm="37283">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Aspectos Económicos</a:t>
            </a:r>
            <a:endParaRPr lang="es-AR" dirty="0"/>
          </a:p>
        </p:txBody>
      </p:sp>
      <p:sp>
        <p:nvSpPr>
          <p:cNvPr id="3" name="2 Marcador de contenido"/>
          <p:cNvSpPr>
            <a:spLocks noGrp="1"/>
          </p:cNvSpPr>
          <p:nvPr>
            <p:ph sz="quarter" idx="1"/>
          </p:nvPr>
        </p:nvSpPr>
        <p:spPr>
          <a:xfrm>
            <a:off x="251520" y="1356792"/>
            <a:ext cx="8568952" cy="5501208"/>
          </a:xfrm>
        </p:spPr>
        <p:txBody>
          <a:bodyPr>
            <a:normAutofit/>
          </a:bodyPr>
          <a:lstStyle/>
          <a:p>
            <a:r>
              <a:rPr lang="es-AR" dirty="0" smtClean="0"/>
              <a:t>El punto central de la organización económica fue el descubrimiento, en 1554, de la mina de plata de Potosí, en el Alto Perú – actual territorio de Bolivia - . Luego se transportaban al puerto de Buenos Aires y desde allí, hacia España.</a:t>
            </a:r>
          </a:p>
          <a:p>
            <a:r>
              <a:rPr lang="es-AR" dirty="0" smtClean="0"/>
              <a:t>Los recursos más valorados fueron: </a:t>
            </a:r>
          </a:p>
          <a:p>
            <a:pPr>
              <a:buFontTx/>
              <a:buChar char="-"/>
            </a:pPr>
            <a:r>
              <a:rPr lang="es-AR" dirty="0" smtClean="0"/>
              <a:t>La existencia de minerales </a:t>
            </a:r>
          </a:p>
          <a:p>
            <a:pPr>
              <a:buFontTx/>
              <a:buChar char="-"/>
            </a:pPr>
            <a:r>
              <a:rPr lang="es-AR" dirty="0" smtClean="0"/>
              <a:t>La dotación de mano de obra para la explotación de esas minas.</a:t>
            </a:r>
            <a:endParaRPr lang="es-AR" dirty="0"/>
          </a:p>
        </p:txBody>
      </p:sp>
      <p:pic>
        <p:nvPicPr>
          <p:cNvPr id="6" name="~PP226.WAV">
            <a:hlinkClick r:id="" action="ppaction://media"/>
          </p:cNvPr>
          <p:cNvPicPr>
            <a:picLocks noRot="1" noChangeAspect="1"/>
          </p:cNvPicPr>
          <p:nvPr>
            <a:wavAudioFile r:embed="rId1" name="~PP226.WAV"/>
          </p:nvPr>
        </p:nvPicPr>
        <p:blipFill>
          <a:blip r:embed="rId3" cstate="print"/>
          <a:stretch>
            <a:fillRect/>
          </a:stretch>
        </p:blipFill>
        <p:spPr>
          <a:xfrm>
            <a:off x="8593138" y="6307138"/>
            <a:ext cx="304800" cy="304800"/>
          </a:xfrm>
          <a:prstGeom prst="rect">
            <a:avLst/>
          </a:prstGeom>
        </p:spPr>
      </p:pic>
    </p:spTree>
  </p:cSld>
  <p:clrMapOvr>
    <a:masterClrMapping/>
  </p:clrMapOvr>
  <p:transition advTm="73082">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Áreas más florecientes hasta mediados del siglo XVIII</a:t>
            </a:r>
            <a:endParaRPr lang="es-AR" dirty="0"/>
          </a:p>
        </p:txBody>
      </p:sp>
      <p:sp>
        <p:nvSpPr>
          <p:cNvPr id="3" name="2 Marcador de contenido"/>
          <p:cNvSpPr>
            <a:spLocks noGrp="1"/>
          </p:cNvSpPr>
          <p:nvPr>
            <p:ph sz="quarter" idx="1"/>
          </p:nvPr>
        </p:nvSpPr>
        <p:spPr/>
        <p:txBody>
          <a:bodyPr/>
          <a:lstStyle/>
          <a:p>
            <a:r>
              <a:rPr lang="es-AR" dirty="0" smtClean="0"/>
              <a:t>Noroeste (Salta, Jujuy, Tucumán, Catamarca y La Rioja).</a:t>
            </a:r>
          </a:p>
          <a:p>
            <a:r>
              <a:rPr lang="es-AR" dirty="0" smtClean="0"/>
              <a:t>Cuyo (Mendoza y San Juan).</a:t>
            </a:r>
          </a:p>
          <a:p>
            <a:r>
              <a:rPr lang="es-AR" dirty="0" smtClean="0"/>
              <a:t>Parte de la provincia de Córdoba.</a:t>
            </a:r>
          </a:p>
          <a:p>
            <a:endParaRPr lang="es-AR" dirty="0" smtClean="0"/>
          </a:p>
        </p:txBody>
      </p:sp>
      <p:pic>
        <p:nvPicPr>
          <p:cNvPr id="6" name="~PP3986.WAV">
            <a:hlinkClick r:id="" action="ppaction://media"/>
          </p:cNvPr>
          <p:cNvPicPr>
            <a:picLocks noRot="1" noChangeAspect="1"/>
          </p:cNvPicPr>
          <p:nvPr>
            <a:wavAudioFile r:embed="rId1" name="~PP3986.WAV"/>
          </p:nvPr>
        </p:nvPicPr>
        <p:blipFill>
          <a:blip r:embed="rId3" cstate="print"/>
          <a:stretch>
            <a:fillRect/>
          </a:stretch>
        </p:blipFill>
        <p:spPr>
          <a:xfrm>
            <a:off x="8593138" y="6307138"/>
            <a:ext cx="304800" cy="304800"/>
          </a:xfrm>
          <a:prstGeom prst="rect">
            <a:avLst/>
          </a:prstGeom>
        </p:spPr>
      </p:pic>
      <p:pic>
        <p:nvPicPr>
          <p:cNvPr id="11266" name="Picture 2" descr="http://1.bp.blogspot.com/_7iNesr_BypQ/TNmHo0UeR9I/AAAAAAAAABg/IViKKX8vaak/s1600/epoca+colonial.jpg"/>
          <p:cNvPicPr>
            <a:picLocks noChangeAspect="1" noChangeArrowheads="1"/>
          </p:cNvPicPr>
          <p:nvPr/>
        </p:nvPicPr>
        <p:blipFill>
          <a:blip r:embed="rId4" cstate="print"/>
          <a:srcRect/>
          <a:stretch>
            <a:fillRect/>
          </a:stretch>
        </p:blipFill>
        <p:spPr bwMode="auto">
          <a:xfrm>
            <a:off x="3995936" y="4076474"/>
            <a:ext cx="4176464" cy="2781526"/>
          </a:xfrm>
          <a:prstGeom prst="rect">
            <a:avLst/>
          </a:prstGeom>
          <a:noFill/>
        </p:spPr>
      </p:pic>
    </p:spTree>
  </p:cSld>
  <p:clrMapOvr>
    <a:masterClrMapping/>
  </p:clrMapOvr>
  <p:transition advTm="6909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437</TotalTime>
  <Words>695</Words>
  <Application>Microsoft Office PowerPoint</Application>
  <PresentationFormat>Presentación en pantalla (4:3)</PresentationFormat>
  <Paragraphs>57</Paragraphs>
  <Slides>18</Slides>
  <Notes>0</Notes>
  <HiddenSlides>0</HiddenSlides>
  <MMClips>18</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Civil</vt:lpstr>
      <vt:lpstr>Etapa Colonial</vt:lpstr>
      <vt:lpstr>¿A qué llamamos Etapa Colonial? </vt:lpstr>
      <vt:lpstr>Motivos de la Colonización</vt:lpstr>
      <vt:lpstr>Argentina antes de la colonización</vt:lpstr>
      <vt:lpstr>A partir de la Colonización</vt:lpstr>
      <vt:lpstr>Corrientes Colonizadoras:</vt:lpstr>
      <vt:lpstr>Diapositiva 7</vt:lpstr>
      <vt:lpstr>Aspectos Económicos</vt:lpstr>
      <vt:lpstr>Áreas más florecientes hasta mediados del siglo XVIII</vt:lpstr>
      <vt:lpstr>Ciudades Fundadas</vt:lpstr>
      <vt:lpstr>Diapositiva 11</vt:lpstr>
      <vt:lpstr>Diapositiva 12</vt:lpstr>
      <vt:lpstr>Inculcación cultural de los españoles</vt:lpstr>
      <vt:lpstr>Creación del Virreinato del Río de la Plata (1776)</vt:lpstr>
      <vt:lpstr>Organización Política</vt:lpstr>
      <vt:lpstr>Principal objetivo de la política colonialista</vt:lpstr>
      <vt:lpstr>Colonialismo: consecuencias positivas</vt:lpstr>
      <vt:lpstr>Colonialismo: consecuencias negativas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Geografía Argentina   Etapa Colonial</dc:title>
  <dc:creator>Carolina Naír Pirola</dc:creator>
  <cp:lastModifiedBy>CLUB</cp:lastModifiedBy>
  <cp:revision>38</cp:revision>
  <dcterms:created xsi:type="dcterms:W3CDTF">2013-06-06T14:57:25Z</dcterms:created>
  <dcterms:modified xsi:type="dcterms:W3CDTF">2015-04-22T14:42:12Z</dcterms:modified>
</cp:coreProperties>
</file>