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71" r:id="rId10"/>
    <p:sldId id="267" r:id="rId11"/>
    <p:sldId id="268" r:id="rId12"/>
    <p:sldId id="269" r:id="rId13"/>
    <p:sldId id="258" r:id="rId14"/>
    <p:sldId id="259" r:id="rId15"/>
    <p:sldId id="260" r:id="rId16"/>
    <p:sldId id="270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00"/>
    <a:srgbClr val="00FFFF"/>
    <a:srgbClr val="66FF66"/>
    <a:srgbClr val="FF9966"/>
    <a:srgbClr val="66FFCC"/>
    <a:srgbClr val="09FF78"/>
    <a:srgbClr val="FF7C80"/>
    <a:srgbClr val="CC99FF"/>
    <a:srgbClr val="FF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0FE7A-FA9F-40DC-A2CA-CEFFEA3B3F52}" type="datetimeFigureOut">
              <a:rPr lang="es-ES" smtClean="0"/>
              <a:pPr/>
              <a:t>24/05/2012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00E92-78E7-430C-889E-057F283E3E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00E92-78E7-430C-889E-057F283E3E92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00E92-78E7-430C-889E-057F283E3E92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00E92-78E7-430C-889E-057F283E3E92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00E92-78E7-430C-889E-057F283E3E92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00E92-78E7-430C-889E-057F283E3E92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69EFB-FA96-4DB3-91E2-1231B24BBF95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69EFB-FA96-4DB3-91E2-1231B24BBF95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69EFB-FA96-4DB3-91E2-1231B24BBF95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CC3B-E6A2-4A89-BF30-41E39AA3F675}" type="datetimeFigureOut">
              <a:rPr lang="es-ES" smtClean="0"/>
              <a:pPr/>
              <a:t>24/05/2012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E512-E572-48B3-92F7-ED44BE448B1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CC3B-E6A2-4A89-BF30-41E39AA3F675}" type="datetimeFigureOut">
              <a:rPr lang="es-ES" smtClean="0"/>
              <a:pPr/>
              <a:t>24/05/2012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E512-E572-48B3-92F7-ED44BE448B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CC3B-E6A2-4A89-BF30-41E39AA3F675}" type="datetimeFigureOut">
              <a:rPr lang="es-ES" smtClean="0"/>
              <a:pPr/>
              <a:t>24/05/2012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E512-E572-48B3-92F7-ED44BE448B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CC3B-E6A2-4A89-BF30-41E39AA3F675}" type="datetimeFigureOut">
              <a:rPr lang="es-ES" smtClean="0"/>
              <a:pPr/>
              <a:t>24/05/2012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E512-E572-48B3-92F7-ED44BE448B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CC3B-E6A2-4A89-BF30-41E39AA3F675}" type="datetimeFigureOut">
              <a:rPr lang="es-ES" smtClean="0"/>
              <a:pPr/>
              <a:t>24/05/2012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0CAE512-E572-48B3-92F7-ED44BE448B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CC3B-E6A2-4A89-BF30-41E39AA3F675}" type="datetimeFigureOut">
              <a:rPr lang="es-ES" smtClean="0"/>
              <a:pPr/>
              <a:t>24/05/2012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E512-E572-48B3-92F7-ED44BE448B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CC3B-E6A2-4A89-BF30-41E39AA3F675}" type="datetimeFigureOut">
              <a:rPr lang="es-ES" smtClean="0"/>
              <a:pPr/>
              <a:t>24/05/2012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E512-E572-48B3-92F7-ED44BE448B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CC3B-E6A2-4A89-BF30-41E39AA3F675}" type="datetimeFigureOut">
              <a:rPr lang="es-ES" smtClean="0"/>
              <a:pPr/>
              <a:t>24/05/2012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E512-E572-48B3-92F7-ED44BE448B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CC3B-E6A2-4A89-BF30-41E39AA3F675}" type="datetimeFigureOut">
              <a:rPr lang="es-ES" smtClean="0"/>
              <a:pPr/>
              <a:t>24/05/2012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E512-E572-48B3-92F7-ED44BE448B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CC3B-E6A2-4A89-BF30-41E39AA3F675}" type="datetimeFigureOut">
              <a:rPr lang="es-ES" smtClean="0"/>
              <a:pPr/>
              <a:t>24/05/2012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E512-E572-48B3-92F7-ED44BE448B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CC3B-E6A2-4A89-BF30-41E39AA3F675}" type="datetimeFigureOut">
              <a:rPr lang="es-ES" smtClean="0"/>
              <a:pPr/>
              <a:t>24/05/2012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E512-E572-48B3-92F7-ED44BE448B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0CCC3B-E6A2-4A89-BF30-41E39AA3F675}" type="datetimeFigureOut">
              <a:rPr lang="es-ES" smtClean="0"/>
              <a:pPr/>
              <a:t>24/05/2012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0CAE512-E572-48B3-92F7-ED44BE448B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icada_molting_animated-2.gif?uselang=es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NR=1&amp;feature=endscreen&amp;v=mLqcuI69JrU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a Romero\TRABAJOS UNI\conocimiento del medio natural\00078728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9279267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229600" cy="1828800"/>
          </a:xfrm>
        </p:spPr>
        <p:txBody>
          <a:bodyPr/>
          <a:lstStyle/>
          <a:p>
            <a:r>
              <a:rPr lang="es-ES" dirty="0" smtClean="0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LA COCHINILLA</a:t>
            </a:r>
            <a:endParaRPr lang="es-ES" dirty="0">
              <a:ln w="6350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2012-05-24 11.43.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76"/>
            <a:ext cx="9144000" cy="67908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2012-05-24 11.44.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8112470" cy="604807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2012-05-24 11.43.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8465268" cy="604807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riqui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19673" y="1628801"/>
            <a:ext cx="7344816" cy="2808312"/>
          </a:xfrm>
        </p:spPr>
        <p:txBody>
          <a:bodyPr/>
          <a:lstStyle/>
          <a:p>
            <a:pPr algn="ctr"/>
            <a:r>
              <a:rPr lang="es-AR" sz="7200" dirty="0">
                <a:solidFill>
                  <a:srgbClr val="FFFF00"/>
                </a:solidFill>
              </a:rPr>
              <a:t>La Mariquita</a:t>
            </a:r>
            <a:endParaRPr lang="es-ES" sz="7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>
                <a:solidFill>
                  <a:srgbClr val="FFFF00"/>
                </a:solidFill>
              </a:rPr>
              <a:t>Criamos mariquitas</a:t>
            </a:r>
            <a:endParaRPr lang="es-ES" dirty="0">
              <a:solidFill>
                <a:srgbClr val="FFFF00"/>
              </a:solidFill>
            </a:endParaRPr>
          </a:p>
        </p:txBody>
      </p:sp>
      <p:pic>
        <p:nvPicPr>
          <p:cNvPr id="19460" name="0 Imagen" descr="DSCN963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1628775"/>
            <a:ext cx="4465637" cy="3125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1" name="2 Imagen" descr="DSCN61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16338"/>
            <a:ext cx="4248150" cy="2900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5435600" y="1412875"/>
            <a:ext cx="2016125" cy="720725"/>
          </a:xfrm>
          <a:prstGeom prst="wedgeEllipseCallout">
            <a:avLst>
              <a:gd name="adj1" fmla="val -168111"/>
              <a:gd name="adj2" fmla="val 194713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s-AR">
                <a:solidFill>
                  <a:srgbClr val="000000"/>
                </a:solidFill>
              </a:rPr>
              <a:t>Huevos</a:t>
            </a:r>
            <a:endParaRPr lang="es-ES">
              <a:solidFill>
                <a:srgbClr val="000000"/>
              </a:solidFill>
            </a:endParaRP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1835150" y="5157788"/>
            <a:ext cx="1512888" cy="647700"/>
          </a:xfrm>
          <a:prstGeom prst="wedgeEllipseCallout">
            <a:avLst>
              <a:gd name="adj1" fmla="val 212329"/>
              <a:gd name="adj2" fmla="val -35296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s-AR">
                <a:solidFill>
                  <a:srgbClr val="000000"/>
                </a:solidFill>
              </a:rPr>
              <a:t>Larvas</a:t>
            </a:r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3 Imagen" descr="DSCN10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88913"/>
            <a:ext cx="2998787" cy="3455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5 Imagen" descr="DSCN103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260350"/>
            <a:ext cx="4643438" cy="310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6 Imagen" descr="DSCN25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3068960"/>
            <a:ext cx="4176712" cy="3406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179388" y="476250"/>
            <a:ext cx="1080244" cy="649288"/>
          </a:xfrm>
          <a:prstGeom prst="wedgeEllipseCallout">
            <a:avLst>
              <a:gd name="adj1" fmla="val 91889"/>
              <a:gd name="adj2" fmla="val 104032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s-AR">
                <a:solidFill>
                  <a:srgbClr val="000000"/>
                </a:solidFill>
              </a:rPr>
              <a:t>Pupa</a:t>
            </a:r>
            <a:endParaRPr lang="es-ES">
              <a:solidFill>
                <a:srgbClr val="000000"/>
              </a:solidFill>
            </a:endParaRP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7164288" y="333375"/>
            <a:ext cx="1728887" cy="574675"/>
          </a:xfrm>
          <a:prstGeom prst="wedgeEllipseCallout">
            <a:avLst>
              <a:gd name="adj1" fmla="val -46894"/>
              <a:gd name="adj2" fmla="val 121546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s-AR">
                <a:solidFill>
                  <a:srgbClr val="000000"/>
                </a:solidFill>
              </a:rPr>
              <a:t>Mariquita</a:t>
            </a:r>
            <a:endParaRPr lang="es-ES">
              <a:solidFill>
                <a:srgbClr val="000000"/>
              </a:solidFill>
            </a:endParaRP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6659563" y="4076700"/>
            <a:ext cx="1873250" cy="1223963"/>
          </a:xfrm>
          <a:prstGeom prst="wedgeEllipseCallout">
            <a:avLst>
              <a:gd name="adj1" fmla="val -153898"/>
              <a:gd name="adj2" fmla="val -2657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s-AR">
                <a:solidFill>
                  <a:srgbClr val="000000"/>
                </a:solidFill>
              </a:rPr>
              <a:t>Mariquita</a:t>
            </a:r>
          </a:p>
          <a:p>
            <a:pPr algn="ctr"/>
            <a:r>
              <a:rPr lang="es-AR">
                <a:solidFill>
                  <a:srgbClr val="000000"/>
                </a:solidFill>
              </a:rPr>
              <a:t>pasadas 3 horas</a:t>
            </a:r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3.gstatic.com/images?q=tbn:ANd9GcRUq_-vcbnivg0uxo0BnfAQjUe9Z_5OpASjXYEFYbH7P69QinS29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628800"/>
            <a:ext cx="5508104" cy="4276880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0"/>
            <a:ext cx="6872808" cy="2185534"/>
          </a:xfrm>
        </p:spPr>
        <p:txBody>
          <a:bodyPr>
            <a:normAutofit/>
          </a:bodyPr>
          <a:lstStyle/>
          <a:p>
            <a:r>
              <a:rPr lang="es-E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cigarra</a:t>
            </a:r>
            <a:endParaRPr lang="es-E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355976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>
                <a:hlinkClick r:id="rId3"/>
              </a:rPr>
              <a:t>http://commons.wikimedia.org/wiki/File:Cicada_molting_animated-2.gif?uselang=es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12968" cy="1512168"/>
          </a:xfrm>
        </p:spPr>
        <p:txBody>
          <a:bodyPr>
            <a:noAutofit/>
          </a:bodyPr>
          <a:lstStyle/>
          <a:p>
            <a:r>
              <a:rPr lang="es-ES" sz="4000" dirty="0" smtClean="0">
                <a:ln w="19050">
                  <a:solidFill>
                    <a:schemeClr val="bg1"/>
                  </a:solidFill>
                </a:ln>
                <a:solidFill>
                  <a:srgbClr val="FF6699"/>
                </a:solidFill>
                <a:latin typeface="Ravie" pitchFamily="82" charset="0"/>
              </a:rPr>
              <a:t>¿Qué bichito hay en el tarro?</a:t>
            </a:r>
            <a:endParaRPr lang="es-ES" sz="4000" dirty="0">
              <a:ln w="19050">
                <a:solidFill>
                  <a:schemeClr val="bg1"/>
                </a:solidFill>
              </a:ln>
              <a:solidFill>
                <a:srgbClr val="FF6699"/>
              </a:solidFill>
              <a:latin typeface="Ravie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709160"/>
          </a:xfrm>
        </p:spPr>
        <p:txBody>
          <a:bodyPr/>
          <a:lstStyle/>
          <a:p>
            <a:pPr algn="just">
              <a:buNone/>
            </a:pPr>
            <a:endParaRPr lang="es-ES" dirty="0" smtClean="0">
              <a:solidFill>
                <a:schemeClr val="bg1"/>
              </a:solidFill>
              <a:latin typeface="Elephant" pitchFamily="18" charset="0"/>
            </a:endParaRPr>
          </a:p>
          <a:p>
            <a:pPr algn="just">
              <a:buNone/>
            </a:pP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sym typeface="Wingdings 2"/>
              </a:rPr>
              <a:t></a:t>
            </a:r>
            <a:r>
              <a:rPr lang="es-ES" dirty="0" smtClean="0">
                <a:sym typeface="Wingdings 2"/>
              </a:rPr>
              <a:t> </a:t>
            </a:r>
            <a:r>
              <a:rPr lang="es-ES" dirty="0" smtClean="0">
                <a:solidFill>
                  <a:schemeClr val="bg1"/>
                </a:solidFill>
                <a:latin typeface="Elephant" pitchFamily="18" charset="0"/>
              </a:rPr>
              <a:t>Comenzaremos recopilando información</a:t>
            </a:r>
          </a:p>
          <a:p>
            <a:pPr algn="just">
              <a:buNone/>
            </a:pPr>
            <a:r>
              <a:rPr lang="es-ES" dirty="0" smtClean="0">
                <a:solidFill>
                  <a:schemeClr val="bg1"/>
                </a:solidFill>
                <a:latin typeface="Elephant" pitchFamily="18" charset="0"/>
              </a:rPr>
              <a:t>acerca de el bicho encontrado: Cochinilla o</a:t>
            </a:r>
          </a:p>
          <a:p>
            <a:pPr algn="just">
              <a:buNone/>
            </a:pPr>
            <a:r>
              <a:rPr lang="es-ES" dirty="0" smtClean="0">
                <a:solidFill>
                  <a:schemeClr val="bg1"/>
                </a:solidFill>
                <a:latin typeface="Elephant" pitchFamily="18" charset="0"/>
              </a:rPr>
              <a:t>Bicho bola.</a:t>
            </a:r>
          </a:p>
          <a:p>
            <a:pPr algn="just">
              <a:buNone/>
            </a:pPr>
            <a:endParaRPr lang="es-ES" dirty="0" smtClean="0">
              <a:solidFill>
                <a:schemeClr val="bg1"/>
              </a:solidFill>
              <a:latin typeface="Elephant" pitchFamily="18" charset="0"/>
            </a:endParaRPr>
          </a:p>
          <a:p>
            <a:pPr algn="just">
              <a:buNone/>
            </a:pP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sym typeface="Wingdings 2"/>
              </a:rPr>
              <a:t></a:t>
            </a:r>
            <a:r>
              <a:rPr lang="es-ES" dirty="0" smtClean="0">
                <a:sym typeface="Wingdings 2"/>
              </a:rPr>
              <a:t> </a:t>
            </a:r>
            <a:r>
              <a:rPr lang="es-ES" dirty="0" smtClean="0">
                <a:solidFill>
                  <a:schemeClr val="bg1"/>
                </a:solidFill>
                <a:latin typeface="Elephant" pitchFamily="18" charset="0"/>
              </a:rPr>
              <a:t>Una vez seleccionada la información,</a:t>
            </a:r>
          </a:p>
          <a:p>
            <a:pPr algn="just">
              <a:buNone/>
            </a:pPr>
            <a:r>
              <a:rPr lang="es-ES" dirty="0" smtClean="0">
                <a:solidFill>
                  <a:schemeClr val="bg1"/>
                </a:solidFill>
                <a:latin typeface="Elephant" pitchFamily="18" charset="0"/>
              </a:rPr>
              <a:t>procederemos a la explicación y desarrollo de</a:t>
            </a:r>
          </a:p>
          <a:p>
            <a:pPr algn="just">
              <a:buNone/>
            </a:pPr>
            <a:r>
              <a:rPr lang="es-ES" dirty="0" smtClean="0">
                <a:solidFill>
                  <a:schemeClr val="bg1"/>
                </a:solidFill>
                <a:latin typeface="Elephant" pitchFamily="18" charset="0"/>
              </a:rPr>
              <a:t>la actividad.</a:t>
            </a:r>
            <a:endParaRPr lang="es-ES" dirty="0">
              <a:solidFill>
                <a:schemeClr val="bg1"/>
              </a:solidFill>
              <a:latin typeface="Elephant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000" dirty="0" smtClean="0">
                <a:ln w="19050">
                  <a:solidFill>
                    <a:schemeClr val="bg1"/>
                  </a:solidFill>
                </a:ln>
                <a:solidFill>
                  <a:srgbClr val="66FFCC"/>
                </a:solidFill>
                <a:latin typeface="Ravie" pitchFamily="82" charset="0"/>
              </a:rPr>
              <a:t>Desarrollo : ¡Creamos nuestra Cochinilla!</a:t>
            </a:r>
            <a:endParaRPr lang="es-ES" sz="4000" dirty="0">
              <a:ln w="19050">
                <a:solidFill>
                  <a:schemeClr val="bg1"/>
                </a:solidFill>
              </a:ln>
              <a:solidFill>
                <a:srgbClr val="66FFCC"/>
              </a:solidFill>
              <a:latin typeface="Ravie" pitchFamily="82" charset="0"/>
            </a:endParaRPr>
          </a:p>
        </p:txBody>
      </p:sp>
      <p:pic>
        <p:nvPicPr>
          <p:cNvPr id="4" name="3 Imagen" descr="C:\Users\Ana Romero\TRABAJOS UNI\conocimiento del medio natural\DSCN3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700808"/>
            <a:ext cx="3528392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 descr="C:\Users\Ana Romero\TRABAJOS UNI\conocimiento del medio natural\DSCN30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204864"/>
            <a:ext cx="288032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 descr="C:\Users\Ana Romero\TRABAJOS UNI\conocimiento del medio natural\DSCN301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365104"/>
            <a:ext cx="302433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 descr="C:\Users\Ana Romero\TRABAJOS UNI\conocimiento del medio natural\DSCN302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4293096"/>
            <a:ext cx="2790825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0" name="AutoShape 2"/>
          <p:cNvSpPr>
            <a:spLocks noChangeArrowheads="1"/>
          </p:cNvSpPr>
          <p:nvPr/>
        </p:nvSpPr>
        <p:spPr bwMode="auto">
          <a:xfrm rot="5400000">
            <a:off x="6580980" y="3724277"/>
            <a:ext cx="806573" cy="792088"/>
          </a:xfrm>
          <a:prstGeom prst="rightArrow">
            <a:avLst>
              <a:gd name="adj1" fmla="val 50000"/>
              <a:gd name="adj2" fmla="val 30392"/>
            </a:avLst>
          </a:prstGeom>
          <a:solidFill>
            <a:srgbClr val="E5B8B7"/>
          </a:solidFill>
          <a:ln w="317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 rot="10800000">
            <a:off x="4230938" y="4889026"/>
            <a:ext cx="772468" cy="739700"/>
          </a:xfrm>
          <a:prstGeom prst="rightArrow">
            <a:avLst>
              <a:gd name="adj1" fmla="val 50000"/>
              <a:gd name="adj2" fmla="val 30392"/>
            </a:avLst>
          </a:prstGeom>
          <a:solidFill>
            <a:srgbClr val="C2D69B"/>
          </a:solidFill>
          <a:ln w="317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899592" y="1484784"/>
            <a:ext cx="792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0" b="1" dirty="0" smtClean="0">
                <a:ln w="28575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66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wcard Gothic" pitchFamily="82" charset="0"/>
              </a:rPr>
              <a:t>1</a:t>
            </a:r>
            <a:endParaRPr lang="es-ES" sz="12000" b="1" dirty="0">
              <a:ln w="28575">
                <a:solidFill>
                  <a:schemeClr val="bg1"/>
                </a:solidFill>
                <a:prstDash val="solid"/>
                <a:miter lim="800000"/>
              </a:ln>
              <a:solidFill>
                <a:srgbClr val="66FF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howcard Gothic" pitchFamily="8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Ana Romero\TRABAJOS UNI\conocimiento del medio natural\DSCN30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0"/>
            <a:ext cx="331236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 descr="C:\Users\Ana Romero\TRABAJOS UNI\conocimiento del medio natural\DSCN30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908720"/>
            <a:ext cx="3312368" cy="2335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3923928" y="1700808"/>
            <a:ext cx="936104" cy="773807"/>
          </a:xfrm>
          <a:prstGeom prst="rightArrow">
            <a:avLst>
              <a:gd name="adj1" fmla="val 50000"/>
              <a:gd name="adj2" fmla="val 30392"/>
            </a:avLst>
          </a:prstGeom>
          <a:solidFill>
            <a:srgbClr val="B2A1C7"/>
          </a:solidFill>
          <a:ln w="317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6 Imagen" descr="C:\Users\Ana Romero\TRABAJOS UNI\conocimiento del medio natural\DSCN302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221088"/>
            <a:ext cx="2343150" cy="176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 descr="C:\Users\Ana Romero\TRABAJOS UNI\conocimiento del medio natural\DSCN303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149080"/>
            <a:ext cx="2571750" cy="192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Imagen" descr="C:\Users\Ana Romero\TRABAJOS UNI\conocimiento del medio natural\DSCN303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077072"/>
            <a:ext cx="2552700" cy="187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2771800" y="4653136"/>
            <a:ext cx="792088" cy="773807"/>
          </a:xfrm>
          <a:prstGeom prst="rightArrow">
            <a:avLst>
              <a:gd name="adj1" fmla="val 50000"/>
              <a:gd name="adj2" fmla="val 30392"/>
            </a:avLst>
          </a:prstGeom>
          <a:solidFill>
            <a:srgbClr val="B6DDE8"/>
          </a:solidFill>
          <a:ln w="317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5724128" y="4653136"/>
            <a:ext cx="871438" cy="799431"/>
          </a:xfrm>
          <a:prstGeom prst="rightArrow">
            <a:avLst>
              <a:gd name="adj1" fmla="val 50000"/>
              <a:gd name="adj2" fmla="val 35049"/>
            </a:avLst>
          </a:prstGeom>
          <a:solidFill>
            <a:srgbClr val="CCFF66"/>
          </a:solidFill>
          <a:ln w="317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467544" y="0"/>
            <a:ext cx="792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0" b="1" dirty="0" smtClean="0">
                <a:ln w="28575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99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wcard Gothic" pitchFamily="82" charset="0"/>
              </a:rPr>
              <a:t>2</a:t>
            </a:r>
            <a:endParaRPr lang="es-ES" sz="12000" b="1" dirty="0">
              <a:ln w="28575">
                <a:solidFill>
                  <a:schemeClr val="bg1"/>
                </a:solidFill>
                <a:prstDash val="solid"/>
                <a:miter lim="800000"/>
              </a:ln>
              <a:solidFill>
                <a:srgbClr val="FF99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23528" y="3212976"/>
            <a:ext cx="8640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0" b="1" dirty="0" smtClean="0">
                <a:ln w="28575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66CC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wcard Gothic" pitchFamily="82" charset="0"/>
              </a:rPr>
              <a:t>3</a:t>
            </a:r>
            <a:endParaRPr lang="es-ES" sz="12000" b="1" dirty="0">
              <a:ln w="28575">
                <a:solidFill>
                  <a:schemeClr val="bg1"/>
                </a:solidFill>
                <a:prstDash val="solid"/>
                <a:miter lim="800000"/>
              </a:ln>
              <a:solidFill>
                <a:srgbClr val="66CC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howcard Gothic" pitchFamily="8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Ana Romero\TRABAJOS UNI\conocimiento del medio natural\DSCN30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92696"/>
            <a:ext cx="302433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 descr="C:\Users\Ana Romero\TRABAJOS UNI\conocimiento del medio natural\DSCN30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60648"/>
            <a:ext cx="3600400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3851920" y="1268760"/>
            <a:ext cx="1008112" cy="792088"/>
          </a:xfrm>
          <a:prstGeom prst="rightArrow">
            <a:avLst>
              <a:gd name="adj1" fmla="val 50000"/>
              <a:gd name="adj2" fmla="val 35131"/>
            </a:avLst>
          </a:prstGeom>
          <a:solidFill>
            <a:srgbClr val="66FFCC"/>
          </a:solidFill>
          <a:ln w="317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solidFill>
                <a:srgbClr val="09FF78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83568" y="3068960"/>
            <a:ext cx="7488832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>
                <a:ln w="19050">
                  <a:solidFill>
                    <a:schemeClr val="bg1"/>
                  </a:solidFill>
                </a:ln>
                <a:solidFill>
                  <a:srgbClr val="FF7C80"/>
                </a:solidFill>
                <a:latin typeface="Ravie" pitchFamily="82" charset="0"/>
              </a:rPr>
              <a:t>¡Por fin hemos terminado!</a:t>
            </a:r>
            <a:endParaRPr lang="es-ES" sz="4000" dirty="0">
              <a:ln w="19050">
                <a:solidFill>
                  <a:schemeClr val="bg1"/>
                </a:solidFill>
              </a:ln>
              <a:solidFill>
                <a:srgbClr val="FF7C80"/>
              </a:solidFill>
              <a:latin typeface="Ravie" pitchFamily="82" charset="0"/>
            </a:endParaRPr>
          </a:p>
        </p:txBody>
      </p:sp>
      <p:pic>
        <p:nvPicPr>
          <p:cNvPr id="9" name="8 Imagen" descr="C:\Users\Ana Romero\TRABAJOS UNI\conocimiento del medio natural\DSCN303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581128"/>
            <a:ext cx="2160240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Imagen" descr="C:\Users\Ana Romero\TRABAJOS UNI\conocimiento del medio natural\DSCN303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4653136"/>
            <a:ext cx="2016224" cy="17423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11 Imagen" descr="C:\Users\Ana Romero\TRABAJOS UNI\conocimiento del medio natural\DSCN304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4437112"/>
            <a:ext cx="2304256" cy="18226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12 Imagen" descr="C:\Users\Ana Romero\TRABAJOS UNI\conocimiento del medio natural\DSCN304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4437112"/>
            <a:ext cx="2088232" cy="17506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10 Imagen" descr="C:\Users\Ana Romero\TRABAJOS UNI\conocimiento del medio natural\DSCN304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141778">
            <a:off x="3695580" y="4644880"/>
            <a:ext cx="1981201" cy="158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13 CuadroTexto"/>
          <p:cNvSpPr txBox="1"/>
          <p:nvPr/>
        </p:nvSpPr>
        <p:spPr>
          <a:xfrm>
            <a:off x="539552" y="260648"/>
            <a:ext cx="9361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0" b="1" dirty="0">
                <a:ln w="28575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C99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wcard Gothic" pitchFamily="82" charset="0"/>
              </a:rPr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3.bp.blogspot.com/-GId4EPheRGI/TrpGvyz_D-I/AAAAAAAADLA/jv3isZBV6Dc/s1600/dragonfl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27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91680" y="0"/>
            <a:ext cx="7452320" cy="2088232"/>
          </a:xfrm>
        </p:spPr>
        <p:txBody>
          <a:bodyPr>
            <a:noAutofit/>
          </a:bodyPr>
          <a:lstStyle/>
          <a:p>
            <a:r>
              <a:rPr lang="es-ES" sz="9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libélula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260648"/>
            <a:ext cx="9144000" cy="6597352"/>
          </a:xfrm>
        </p:spPr>
        <p:txBody>
          <a:bodyPr>
            <a:normAutofit/>
          </a:bodyPr>
          <a:lstStyle/>
          <a:p>
            <a:endParaRPr lang="es-ES" b="1" dirty="0" smtClean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es-ES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Los niños traen información de sus casas</a:t>
            </a:r>
          </a:p>
          <a:p>
            <a:endParaRPr lang="es-ES" b="1" dirty="0" smtClean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es-ES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Pequeño debate en clase</a:t>
            </a:r>
          </a:p>
          <a:p>
            <a:endParaRPr lang="es-ES" b="1" dirty="0" smtClean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es-ES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Profesor/a amplia la información, ayudándose de vídeos </a:t>
            </a:r>
          </a:p>
          <a:p>
            <a:r>
              <a:rPr lang="es-ES" sz="1600" dirty="0" smtClean="0">
                <a:hlinkClick r:id="rId2"/>
              </a:rPr>
              <a:t>http://www.youtube.com/watch?NR=1&amp;feature=endscreen&amp;v=mLqcuI69JrU</a:t>
            </a:r>
            <a:endParaRPr lang="es-ES" sz="1600" b="1" dirty="0" smtClean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es-ES" b="1" dirty="0" smtClean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es-ES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Actividad propuesta</a:t>
            </a:r>
            <a:endParaRPr lang="es-ES" b="1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4 Flecha abajo"/>
          <p:cNvSpPr/>
          <p:nvPr/>
        </p:nvSpPr>
        <p:spPr>
          <a:xfrm>
            <a:off x="4211960" y="1196752"/>
            <a:ext cx="360040" cy="504056"/>
          </a:xfrm>
          <a:prstGeom prst="down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abajo"/>
          <p:cNvSpPr/>
          <p:nvPr/>
        </p:nvSpPr>
        <p:spPr>
          <a:xfrm>
            <a:off x="4211960" y="2348880"/>
            <a:ext cx="360040" cy="504056"/>
          </a:xfrm>
          <a:prstGeom prst="down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abajo"/>
          <p:cNvSpPr/>
          <p:nvPr/>
        </p:nvSpPr>
        <p:spPr>
          <a:xfrm>
            <a:off x="4211960" y="4149080"/>
            <a:ext cx="360040" cy="50405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548680"/>
            <a:ext cx="3960440" cy="223224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s-ES" sz="5400" b="1" dirty="0" smtClean="0">
                <a:solidFill>
                  <a:srgbClr val="FF0066"/>
                </a:solidFill>
                <a:latin typeface="Arial Black" pitchFamily="34" charset="0"/>
              </a:rPr>
              <a:t>Actividad </a:t>
            </a:r>
          </a:p>
          <a:p>
            <a:pPr>
              <a:buNone/>
            </a:pPr>
            <a:r>
              <a:rPr lang="es-ES" sz="5400" b="1" dirty="0" smtClean="0">
                <a:solidFill>
                  <a:srgbClr val="FF0066"/>
                </a:solidFill>
                <a:latin typeface="Arial Black" pitchFamily="34" charset="0"/>
              </a:rPr>
              <a:t>propuesta:</a:t>
            </a:r>
          </a:p>
          <a:p>
            <a:pPr>
              <a:buNone/>
            </a:pPr>
            <a:endParaRPr lang="es-ES" sz="5400" b="1" dirty="0" smtClean="0">
              <a:solidFill>
                <a:srgbClr val="FF0066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s-ES" sz="5400" b="1" dirty="0" smtClean="0">
                <a:solidFill>
                  <a:srgbClr val="FF0066"/>
                </a:solidFill>
                <a:latin typeface="Arial Black" pitchFamily="34" charset="0"/>
              </a:rPr>
              <a:t>Fabricación de un cuento</a:t>
            </a:r>
          </a:p>
          <a:p>
            <a:pPr>
              <a:buNone/>
            </a:pPr>
            <a:endParaRPr lang="es-ES" sz="5400" b="1" dirty="0" smtClean="0">
              <a:solidFill>
                <a:srgbClr val="FF0066"/>
              </a:solidFill>
              <a:latin typeface="Arial Black" pitchFamily="34" charset="0"/>
            </a:endParaRPr>
          </a:p>
        </p:txBody>
      </p:sp>
      <p:pic>
        <p:nvPicPr>
          <p:cNvPr id="5" name="4 Imagen" descr="http://www.ilustracioncientifica.com/wp-content/uploads/2009/01/dragonfly.jpg"/>
          <p:cNvPicPr/>
          <p:nvPr/>
        </p:nvPicPr>
        <p:blipFill>
          <a:blip r:embed="rId2" cstate="print"/>
          <a:srcRect t="2478" b="4091"/>
          <a:stretch>
            <a:fillRect/>
          </a:stretch>
        </p:blipFill>
        <p:spPr bwMode="auto">
          <a:xfrm>
            <a:off x="3203848" y="2852936"/>
            <a:ext cx="5328592" cy="365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2012-05-24 11.42.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404664"/>
            <a:ext cx="4257247" cy="60078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Personalizado 3">
      <a:dk1>
        <a:sysClr val="windowText" lastClr="000000"/>
      </a:dk1>
      <a:lt1>
        <a:srgbClr val="00B050"/>
      </a:lt1>
      <a:dk2>
        <a:srgbClr val="BDE296"/>
      </a:dk2>
      <a:lt2>
        <a:srgbClr val="E9E6EC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81</TotalTime>
  <Words>117</Words>
  <Application>Microsoft Office PowerPoint</Application>
  <PresentationFormat>Presentación en pantalla (4:3)</PresentationFormat>
  <Paragraphs>48</Paragraphs>
  <Slides>16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Vértice</vt:lpstr>
      <vt:lpstr>LA COCHINILLA</vt:lpstr>
      <vt:lpstr>¿Qué bichito hay en el tarro?</vt:lpstr>
      <vt:lpstr>Desarrollo : ¡Creamos nuestra Cochinilla!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La Mariquita</vt:lpstr>
      <vt:lpstr>Criamos mariquitas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COCHINILLA</dc:title>
  <dc:creator>Ana Romero</dc:creator>
  <cp:lastModifiedBy>Dulce</cp:lastModifiedBy>
  <cp:revision>8</cp:revision>
  <dcterms:created xsi:type="dcterms:W3CDTF">2012-05-24T09:50:11Z</dcterms:created>
  <dcterms:modified xsi:type="dcterms:W3CDTF">2012-05-24T12:47:22Z</dcterms:modified>
</cp:coreProperties>
</file>