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7" r:id="rId31"/>
    <p:sldId id="285" r:id="rId32"/>
    <p:sldId id="286" r:id="rId33"/>
    <p:sldId id="287" r:id="rId34"/>
    <p:sldId id="288" r:id="rId35"/>
    <p:sldId id="289" r:id="rId36"/>
    <p:sldId id="290" r:id="rId37"/>
    <p:sldId id="298" r:id="rId38"/>
    <p:sldId id="299" r:id="rId39"/>
    <p:sldId id="292" r:id="rId40"/>
    <p:sldId id="293" r:id="rId41"/>
    <p:sldId id="291" r:id="rId42"/>
    <p:sldId id="294" r:id="rId43"/>
    <p:sldId id="296" r:id="rId44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274"/>
    <a:srgbClr val="FFFF66"/>
    <a:srgbClr val="FFFF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3A44FA-3A21-45B0-A029-5C3B7CCFF776}">
  <a:tblStyle styleId="{E53A44FA-3A21-45B0-A029-5C3B7CCFF77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F154CDC-55B0-4709-978C-16ABC888753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7793E8D-5BC3-44F6-8245-A4EB06431059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0E070C8-9B15-4B1A-86BE-5653C07686E7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7BDB9DE-85F0-46DF-A557-D86564F12098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4DA2B9-8A69-4B44-B338-3FCAAA3C2D52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D66A5C2-2B39-449D-AD21-00CB497B21E8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F5042A4-C612-4D1C-891C-1B6DB69ED0E9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FA8A9F0-4D97-4EE9-9D72-BD196C067EE7}" styleName="Table_8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9EB072D-A297-4F5F-97A6-B596DB31F7A5}" styleName="Table_9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8B7C2D5-F909-45B0-BF3D-00B28AB7DA46}" styleName="Table_1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F0270AC-81BD-4A56-A875-3A726B151FDD}" styleName="Table_1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AAFBA4-98E1-48C1-8E65-8D42B505EC26}" styleName="Table_1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DCB898C-4FE5-4DEA-877F-30FB0FB3EB91}" styleName="Table_1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1567F16-0EBC-4392-B951-3AADFEFFC297}" styleName="Table_1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EBC9197-BBB0-4169-967E-C0862E8D15C7}" styleName="Table_1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3" autoAdjust="0"/>
  </p:normalViewPr>
  <p:slideViewPr>
    <p:cSldViewPr>
      <p:cViewPr>
        <p:scale>
          <a:sx n="90" d="100"/>
          <a:sy n="90" d="100"/>
        </p:scale>
        <p:origin x="-810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1735582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4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1266" name="Shape 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9698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1746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3794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2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5842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7890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3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0962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3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3010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5058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7106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5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9154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3314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6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1202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7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325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7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5298" name="Shape 17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8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7346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9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9394" name="Shape 1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9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1442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0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3490" name="Shape 2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1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5538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2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7586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3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1682" name="Shape 2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5362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4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3730" name="Shape 2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4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5778" name="Shape 2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7826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6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9874" name="Shape 2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6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1922" name="Shape 2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8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6018" name="Shape 2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28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8066" name="Shape 2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7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3970" name="Shape 2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9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90114" name="Shape 2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7410" name="Shape 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7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Shape 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1506" name="Shape 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3554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5602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765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/>
          <p:cNvSpPr>
            <a:spLocks noChangeArrowheads="1"/>
          </p:cNvSpPr>
          <p:nvPr/>
        </p:nvSpPr>
        <p:spPr bwMode="auto">
          <a:xfrm>
            <a:off x="0" y="0"/>
            <a:ext cx="9144000" cy="5176838"/>
          </a:xfrm>
          <a:prstGeom prst="rect">
            <a:avLst/>
          </a:prstGeom>
          <a:gradFill rotWithShape="0">
            <a:gsLst>
              <a:gs pos="0">
                <a:srgbClr val="003171"/>
              </a:gs>
              <a:gs pos="100000">
                <a:srgbClr val="549FFF"/>
              </a:gs>
            </a:gsLst>
            <a:lin ang="792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1"/>
          <p:cNvSpPr>
            <a:spLocks/>
          </p:cNvSpPr>
          <p:nvPr/>
        </p:nvSpPr>
        <p:spPr bwMode="auto">
          <a:xfrm>
            <a:off x="-846138" y="0"/>
            <a:ext cx="2166938" cy="5175250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8" name="Shape 12"/>
          <p:cNvSpPr>
            <a:spLocks/>
          </p:cNvSpPr>
          <p:nvPr/>
        </p:nvSpPr>
        <p:spPr bwMode="auto">
          <a:xfrm rot="10800000" flipH="1">
            <a:off x="-525463" y="0"/>
            <a:ext cx="1403351" cy="5176838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/>
          <a:lstStyle>
            <a:lvl1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/>
          <a:lstStyle>
            <a:lvl1pPr marL="0" indent="152400" algn="r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marL="0" indent="152400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9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4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1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4"/>
          <p:cNvGrpSpPr>
            <a:grpSpLocks/>
          </p:cNvGrpSpPr>
          <p:nvPr/>
        </p:nvGrpSpPr>
        <p:grpSpPr bwMode="auto">
          <a:xfrm>
            <a:off x="-6350" y="3700463"/>
            <a:ext cx="9150350" cy="2325687"/>
            <a:chOff x="-6264" y="4933386"/>
            <a:chExt cx="9150267" cy="3100650"/>
          </a:xfrm>
        </p:grpSpPr>
        <p:sp>
          <p:nvSpPr>
            <p:cNvPr id="4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="ctr"/>
          <a:lstStyle>
            <a:lvl1pPr marL="0" indent="152400" algn="ctr"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9523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mprontawwf.it/carrello.it" TargetMode="External"/><Relationship Id="rId5" Type="http://schemas.openxmlformats.org/officeDocument/2006/relationships/hyperlink" Target="http://www.e-coop.it/spesa-all-impronta" TargetMode="External"/><Relationship Id="rId4" Type="http://schemas.openxmlformats.org/officeDocument/2006/relationships/hyperlink" Target="http://www.lcdafood.dk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082675" y="1241425"/>
            <a:ext cx="7050088" cy="1103313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SzTx/>
              <a:buFont typeface="Trebuchet MS" pitchFamily="34" charset="0"/>
              <a:buNone/>
            </a:pPr>
            <a:r>
              <a:rPr lang="it-IT" b="1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IMPATTO AMBIENTALE DEGLI ALIMENTI </a:t>
            </a:r>
          </a:p>
        </p:txBody>
      </p:sp>
      <p:sp>
        <p:nvSpPr>
          <p:cNvPr id="10243" name="Shape 42"/>
          <p:cNvSpPr txBox="1">
            <a:spLocks noGrp="1"/>
          </p:cNvSpPr>
          <p:nvPr>
            <p:ph type="subTitle" idx="1"/>
          </p:nvPr>
        </p:nvSpPr>
        <p:spPr>
          <a:xfrm>
            <a:off x="1082675" y="2422525"/>
            <a:ext cx="7035800" cy="695325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SzTx/>
              <a:buFont typeface="Trebuchet MS" pitchFamily="34" charset="0"/>
              <a:buNone/>
            </a:pPr>
            <a:r>
              <a:rPr lang="it-IT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PROGETTO SUGLI ALIMENTI ED IL LORO IMPATTO DALLA PRODUZIONE AL CONSUMO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77888" y="923925"/>
            <a:ext cx="8229600" cy="3630613"/>
          </a:xfrm>
        </p:spPr>
        <p:txBody>
          <a:bodyPr>
            <a:noAutofit/>
          </a:bodyPr>
          <a:lstStyle/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Un indicatore del livello di insostenibilità del sistema alimentare contemporaneo </a:t>
            </a:r>
            <a:r>
              <a:rPr lang="en" sz="2400" dirty="0" smtClean="0">
                <a:latin typeface="Trebuchet MS"/>
                <a:ea typeface="Trebuchet MS"/>
                <a:cs typeface="Trebuchet MS"/>
                <a:sym typeface="Trebuchet MS"/>
              </a:rPr>
              <a:t>è:</a:t>
            </a:r>
            <a:endParaRPr lang="en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rebuchet MS"/>
              <a:buChar char="●"/>
              <a:defRPr/>
            </a:pPr>
            <a:endParaRPr lang="en" sz="2400" dirty="0" smtClean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Energia consumata per produrre un alimento</a:t>
            </a: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IS =     _______________________________________</a:t>
            </a: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Apporto </a:t>
            </a:r>
            <a:r>
              <a:rPr lang="en" sz="24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energetico </a:t>
            </a: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dell’alimento </a:t>
            </a:r>
            <a:r>
              <a:rPr lang="en" sz="24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stesso.</a:t>
            </a: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endParaRPr lang="en" sz="32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</a:t>
            </a: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nel </a:t>
            </a: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1910 (società </a:t>
            </a: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per-industriali)   IS=1</a:t>
            </a: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1970                                                    </a:t>
            </a: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 IS=9</a:t>
            </a:r>
            <a:endParaRPr lang="en"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Oggi                                                         IS</a:t>
            </a:r>
            <a:r>
              <a:rPr lang="en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100</a:t>
            </a:r>
            <a:endParaRPr lang="en"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endParaRPr sz="32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74" name="Shape 101"/>
          <p:cNvSpPr txBox="1">
            <a:spLocks noGrp="1"/>
          </p:cNvSpPr>
          <p:nvPr>
            <p:ph type="title"/>
          </p:nvPr>
        </p:nvSpPr>
        <p:spPr>
          <a:xfrm>
            <a:off x="2768600" y="-69850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INDICATORI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06"/>
          <p:cNvSpPr txBox="1">
            <a:spLocks noGrp="1"/>
          </p:cNvSpPr>
          <p:nvPr>
            <p:ph type="body" idx="1"/>
          </p:nvPr>
        </p:nvSpPr>
        <p:spPr>
          <a:xfrm>
            <a:off x="800100" y="763588"/>
            <a:ext cx="7869238" cy="3924300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Nel corso degli anni è notevolmente cambiato il modo di produrre e di distribuire il cibo, dal campo o allevamento fino alla nostra tavola.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 fenomeni più noti sono stati la globalizzazione dell’industria alimentare, l’incremento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dell’ import/export di alimenti e materie prime, la concentrazione di grandi produttori a scapito della microeconomia, l’aumento di grandi punti vendita centralizzati e la diminuzione del numero dei piccoli negozi con il conseguente aumento di grandi autoveicoli per il trasporto di generi alimentari.</a:t>
            </a:r>
          </a:p>
        </p:txBody>
      </p:sp>
      <p:sp>
        <p:nvSpPr>
          <p:cNvPr id="29698" name="Shape 107"/>
          <p:cNvSpPr txBox="1">
            <a:spLocks noGrp="1"/>
          </p:cNvSpPr>
          <p:nvPr>
            <p:ph type="title"/>
          </p:nvPr>
        </p:nvSpPr>
        <p:spPr>
          <a:xfrm>
            <a:off x="2771775" y="0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Food Miles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12"/>
          <p:cNvSpPr txBox="1">
            <a:spLocks noGrp="1"/>
          </p:cNvSpPr>
          <p:nvPr>
            <p:ph type="body" idx="1"/>
          </p:nvPr>
        </p:nvSpPr>
        <p:spPr>
          <a:xfrm>
            <a:off x="879475" y="669925"/>
            <a:ext cx="7807325" cy="3867150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crescente attenzione dei consumatori nell’UE per le </a:t>
            </a:r>
            <a:r>
              <a:rPr lang="it-IT" sz="3000" i="1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FOOD MILES</a:t>
            </a: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, se intesa in maniera superficiale, può rappresentare una minaccia per l’export di molti Paesi.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Il trasporto delle derrate alimentari è infatti solo uno dei fattori che determinano l’impatto ambientale totale della produzione e del consumo di alimenti.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8"/>
          <p:cNvSpPr txBox="1">
            <a:spLocks noGrp="1"/>
          </p:cNvSpPr>
          <p:nvPr>
            <p:ph type="body" idx="1"/>
          </p:nvPr>
        </p:nvSpPr>
        <p:spPr>
          <a:xfrm>
            <a:off x="149225" y="508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dati disponibili sul riscaldamento globale e sui consumi specifici di energia per prodotti alimentari differiscono a </a:t>
            </a:r>
            <a:r>
              <a:rPr lang="it-IT" sz="2400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seconda delle realtà produttive esaminate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200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Le diverse stime dipendono dal mix delle fonti energetiche utilizzate per produrre energia elettrica.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400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Svezia il mix prevede: EN 46.6% 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EIdro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46.8%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GB            EN=18%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IT il mix non comprende EN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300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TWh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-E(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rinn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) 50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TWh</a:t>
            </a:r>
            <a:endParaRPr lang="it-IT" sz="2400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24"/>
          <p:cNvSpPr txBox="1">
            <a:spLocks noGrp="1"/>
          </p:cNvSpPr>
          <p:nvPr>
            <p:ph type="body" idx="1"/>
          </p:nvPr>
        </p:nvSpPr>
        <p:spPr>
          <a:xfrm>
            <a:off x="611188" y="665163"/>
            <a:ext cx="8280400" cy="352107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0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algn="just"/>
            <a:r>
              <a:rPr lang="it-IT" sz="2000" dirty="0"/>
              <a:t>La metodologia </a:t>
            </a:r>
            <a:r>
              <a:rPr lang="it-IT" sz="2000" dirty="0" smtClean="0"/>
              <a:t>Life </a:t>
            </a:r>
            <a:r>
              <a:rPr lang="it-IT" sz="2000" dirty="0" err="1" smtClean="0"/>
              <a:t>Cycle</a:t>
            </a:r>
            <a:r>
              <a:rPr lang="it-IT" sz="2000" dirty="0" smtClean="0"/>
              <a:t>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 </a:t>
            </a:r>
            <a:r>
              <a:rPr lang="it-IT" sz="2000" dirty="0"/>
              <a:t>(LCA) si propone di valutare gli effetti ambientali di </a:t>
            </a:r>
            <a:r>
              <a:rPr lang="it-IT" sz="2000" dirty="0" smtClean="0"/>
              <a:t>un prodotto lungo </a:t>
            </a:r>
            <a:r>
              <a:rPr lang="it-IT" sz="2000" dirty="0"/>
              <a:t>tutto il proprio ciclo di </a:t>
            </a:r>
            <a:r>
              <a:rPr lang="it-IT" sz="2000" dirty="0" smtClean="0"/>
              <a:t>vita.</a:t>
            </a:r>
          </a:p>
          <a:p>
            <a:pPr algn="just"/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Le procedure sono descritte nelle norme standard ISO 14040 e si articolano in 4 fasi distinte: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1) Definizione degli obiettivi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2) Inventario dei consumi di MP ed energia: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 emissioni in aria, acqua, suolo...formazione di effluenti e residui solidi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3) Valutazione dell’impatto ambientale tramite diversi parametri ecologici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4) Interpretazione dei risultati tenendo conto dei margini di    incertezza nelle assunzioni di partenza e verificando la sensitività   dei risultati a prefissati intervalli di variazione</a:t>
            </a:r>
          </a:p>
        </p:txBody>
      </p:sp>
      <p:sp>
        <p:nvSpPr>
          <p:cNvPr id="36866" name="Shape 125"/>
          <p:cNvSpPr txBox="1">
            <a:spLocks noGrp="1"/>
          </p:cNvSpPr>
          <p:nvPr>
            <p:ph type="title"/>
          </p:nvPr>
        </p:nvSpPr>
        <p:spPr>
          <a:xfrm>
            <a:off x="293688" y="-58738"/>
            <a:ext cx="8229600" cy="993776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</a:t>
            </a:r>
            <a:r>
              <a:rPr lang="it-IT" sz="4000" b="1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Life-Cycle Assessment (LCA)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Grp="1"/>
          </p:cNvSpPr>
          <p:nvPr>
            <p:ph type="body" idx="4294967295"/>
          </p:nvPr>
        </p:nvSpPr>
        <p:spPr>
          <a:xfrm>
            <a:off x="179388" y="2571750"/>
            <a:ext cx="8229600" cy="3394075"/>
          </a:xfrm>
        </p:spPr>
        <p:txBody>
          <a:bodyPr/>
          <a:lstStyle/>
          <a:p>
            <a:r>
              <a:rPr lang="it-IT" sz="6600" smtClean="0">
                <a:solidFill>
                  <a:schemeClr val="bg2"/>
                </a:solidFill>
                <a:latin typeface="Elephant" pitchFamily="18" charset="0"/>
                <a:cs typeface="Arial" charset="0"/>
              </a:rPr>
              <a:t>DIETA GIORNALIERA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0"/>
          <p:cNvSpPr txBox="1">
            <a:spLocks noChangeArrowheads="1"/>
          </p:cNvSpPr>
          <p:nvPr/>
        </p:nvSpPr>
        <p:spPr bwMode="auto">
          <a:xfrm>
            <a:off x="1979712" y="149163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Colazione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31" name="Shape 131"/>
          <p:cNvGraphicFramePr/>
          <p:nvPr>
            <p:extLst>
              <p:ext uri="{D42A27DB-BD31-4B8C-83A1-F6EECF244321}">
                <p14:modId xmlns:p14="http://schemas.microsoft.com/office/powerpoint/2010/main" val="3764728588"/>
              </p:ext>
            </p:extLst>
          </p:nvPr>
        </p:nvGraphicFramePr>
        <p:xfrm>
          <a:off x="296863" y="2128838"/>
          <a:ext cx="7239000" cy="2834490"/>
        </p:xfrm>
        <a:graphic>
          <a:graphicData uri="http://schemas.openxmlformats.org/drawingml/2006/table">
            <a:tbl>
              <a:tblPr>
                <a:noFill/>
                <a:tableStyleId>{E53A44FA-3A21-45B0-A029-5C3B7CCFF776}</a:tableStyleId>
              </a:tblPr>
              <a:tblGrid>
                <a:gridCol w="2546945"/>
                <a:gridCol w="2279055"/>
                <a:gridCol w="24130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fette di </a:t>
                      </a:r>
                      <a:r>
                        <a:rPr lang="en" dirty="0" smtClean="0"/>
                        <a:t>pane (70,8g</a:t>
                      </a:r>
                      <a:r>
                        <a:rPr lang="en" dirty="0"/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98,412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0,077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Latte (</a:t>
                      </a:r>
                      <a:r>
                        <a:rPr lang="en" dirty="0" smtClean="0"/>
                        <a:t>250mL)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258,25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0,06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</a:t>
                      </a:r>
                      <a:r>
                        <a:rPr lang="en" dirty="0" smtClean="0"/>
                        <a:t>biscotti (</a:t>
                      </a:r>
                      <a:r>
                        <a:rPr lang="en" dirty="0"/>
                        <a:t>39g)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107,172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0,090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cucchiai di </a:t>
                      </a:r>
                      <a:r>
                        <a:rPr lang="en" dirty="0" smtClean="0"/>
                        <a:t>marmellata (</a:t>
                      </a:r>
                      <a:r>
                        <a:rPr lang="en" dirty="0"/>
                        <a:t>60g)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0,50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7916" name="Shape 132"/>
          <p:cNvSpPr txBox="1">
            <a:spLocks noChangeArrowheads="1"/>
          </p:cNvSpPr>
          <p:nvPr/>
        </p:nvSpPr>
        <p:spPr bwMode="auto">
          <a:xfrm>
            <a:off x="403224" y="430323"/>
            <a:ext cx="817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r>
              <a:rPr lang="it-IT" sz="2000" b="1" u="sng" dirty="0" smtClean="0">
                <a:solidFill>
                  <a:schemeClr val="bg2">
                    <a:lumMod val="75000"/>
                  </a:schemeClr>
                </a:solidFill>
              </a:rPr>
              <a:t>CALCOLO DELL’IMPATTO AMBIENTALE DELLA NOSTRA ALIMENTAZIONE</a:t>
            </a:r>
          </a:p>
          <a:p>
            <a:pPr>
              <a:defRPr/>
            </a:pP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it-IT" sz="1800" b="1" i="1" dirty="0" smtClean="0">
                <a:solidFill>
                  <a:schemeClr val="bg2">
                    <a:lumMod val="75000"/>
                  </a:schemeClr>
                </a:solidFill>
              </a:rPr>
              <a:t>PRENDENDO </a:t>
            </a:r>
            <a:r>
              <a:rPr lang="it-IT" sz="1800" b="1" i="1" dirty="0">
                <a:solidFill>
                  <a:schemeClr val="bg2">
                    <a:lumMod val="75000"/>
                  </a:schemeClr>
                </a:solidFill>
              </a:rPr>
              <a:t>IN CONSIDERAZIONE </a:t>
            </a:r>
            <a:r>
              <a:rPr lang="it-IT" sz="1800" b="1" i="1" dirty="0" smtClean="0">
                <a:solidFill>
                  <a:schemeClr val="bg2">
                    <a:lumMod val="75000"/>
                  </a:schemeClr>
                </a:solidFill>
              </a:rPr>
              <a:t>IL MENU GIORNALIERO)</a:t>
            </a:r>
            <a:endParaRPr lang="it-IT" sz="1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96816"/>
              </p:ext>
            </p:extLst>
          </p:nvPr>
        </p:nvGraphicFramePr>
        <p:xfrm>
          <a:off x="952500" y="1779661"/>
          <a:ext cx="7239000" cy="2256443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452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543,834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0,56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0,28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2,13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627784" y="62753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 Colazione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2"/>
          <p:cNvSpPr txBox="1">
            <a:spLocks noChangeArrowheads="1"/>
          </p:cNvSpPr>
          <p:nvPr/>
        </p:nvSpPr>
        <p:spPr bwMode="auto">
          <a:xfrm>
            <a:off x="2915816" y="4341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Spuntino di metà mattina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43" name="Shape 143"/>
          <p:cNvGraphicFramePr/>
          <p:nvPr>
            <p:extLst>
              <p:ext uri="{D42A27DB-BD31-4B8C-83A1-F6EECF244321}">
                <p14:modId xmlns:p14="http://schemas.microsoft.com/office/powerpoint/2010/main" val="315054709"/>
              </p:ext>
            </p:extLst>
          </p:nvPr>
        </p:nvGraphicFramePr>
        <p:xfrm>
          <a:off x="1043608" y="876300"/>
          <a:ext cx="7239000" cy="1805990"/>
        </p:xfrm>
        <a:graphic>
          <a:graphicData uri="http://schemas.openxmlformats.org/drawingml/2006/table">
            <a:tbl>
              <a:tblPr>
                <a:noFill/>
                <a:tableStyleId>{67793E8D-5BC3-44F6-8245-A4EB06431059}</a:tableStyleId>
              </a:tblPr>
              <a:tblGrid>
                <a:gridCol w="2413000"/>
                <a:gridCol w="2413000"/>
                <a:gridCol w="2413000"/>
              </a:tblGrid>
              <a:tr h="891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Merendina (</a:t>
                      </a:r>
                      <a:r>
                        <a:rPr lang="en" b="0" dirty="0"/>
                        <a:t>100g)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0,23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Succo (200mL)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40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70647"/>
              </p:ext>
            </p:extLst>
          </p:nvPr>
        </p:nvGraphicFramePr>
        <p:xfrm>
          <a:off x="1043608" y="3219822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0,33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52528" y="278573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49"/>
          <p:cNvSpPr txBox="1">
            <a:spLocks noChangeArrowheads="1"/>
          </p:cNvSpPr>
          <p:nvPr/>
        </p:nvSpPr>
        <p:spPr bwMode="auto">
          <a:xfrm>
            <a:off x="1403648" y="153988"/>
            <a:ext cx="626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Pranzo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61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91611"/>
              </p:ext>
            </p:extLst>
          </p:nvPr>
        </p:nvGraphicFramePr>
        <p:xfrm>
          <a:off x="1835696" y="585296"/>
          <a:ext cx="5616202" cy="4072393"/>
        </p:xfrm>
        <a:graphic>
          <a:graphicData uri="http://schemas.openxmlformats.org/drawingml/2006/table">
            <a:tbl>
              <a:tblPr/>
              <a:tblGrid>
                <a:gridCol w="2448272"/>
                <a:gridCol w="1633190"/>
                <a:gridCol w="1534740"/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Riso (140g)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0,48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Carne (125g)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1937,75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0,79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Formaggio stagionale (50g)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253,2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0,24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Acqua naturale (700mL)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Olio di Semi (60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mL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254,04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Spezie (2g)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6" name="Shape 151"/>
          <p:cNvSpPr txBox="1">
            <a:spLocks noChangeArrowheads="1"/>
          </p:cNvSpPr>
          <p:nvPr/>
        </p:nvSpPr>
        <p:spPr bwMode="auto">
          <a:xfrm>
            <a:off x="4859338" y="120332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203200" eaLnBrk="1" hangingPunct="1">
              <a:buClr>
                <a:srgbClr val="00387E"/>
              </a:buClr>
            </a:pP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1.Sintesi(breve)circa i dati disponibili sul Global </a:t>
            </a:r>
            <a:r>
              <a:rPr lang="it-IT" sz="3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Warming</a:t>
            </a: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3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Potential</a:t>
            </a: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associato alla produzione di diversi alimenti</a:t>
            </a:r>
          </a:p>
          <a:p>
            <a:pPr marL="717550" indent="-514350" eaLnBrk="1" hangingPunct="1">
              <a:buClr>
                <a:srgbClr val="00387E"/>
              </a:buClr>
              <a:buFont typeface="+mj-lt"/>
              <a:buAutoNum type="arabicPeriod"/>
            </a:pPr>
            <a:endParaRPr lang="it-IT" sz="3200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203200" eaLnBrk="1" hangingPunct="1">
              <a:buClr>
                <a:srgbClr val="00387E"/>
              </a:buClr>
            </a:pP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2.Stima dell’impatto ambientale della cosiddetta dieta quotidiana</a:t>
            </a:r>
          </a:p>
        </p:txBody>
      </p:sp>
      <p:sp>
        <p:nvSpPr>
          <p:cNvPr id="12290" name="Shape 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Obiettivi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Shape 156"/>
          <p:cNvGraphicFramePr/>
          <p:nvPr>
            <p:extLst>
              <p:ext uri="{D42A27DB-BD31-4B8C-83A1-F6EECF244321}">
                <p14:modId xmlns:p14="http://schemas.microsoft.com/office/powerpoint/2010/main" val="2249936186"/>
              </p:ext>
            </p:extLst>
          </p:nvPr>
        </p:nvGraphicFramePr>
        <p:xfrm>
          <a:off x="952500" y="1119188"/>
          <a:ext cx="7239000" cy="2214825"/>
        </p:xfrm>
        <a:graphic>
          <a:graphicData uri="http://schemas.openxmlformats.org/drawingml/2006/table">
            <a:tbl>
              <a:tblPr>
                <a:noFill/>
                <a:tableStyleId>{8E4DA2B9-8A69-4B44-B338-3FCAAA3C2D52}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4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/>
                </a:tc>
              </a:tr>
              <a:tr h="781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2466,67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1,33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1,06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476188" y="33950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 Pranzo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61"/>
          <p:cNvSpPr txBox="1">
            <a:spLocks noChangeArrowheads="1"/>
          </p:cNvSpPr>
          <p:nvPr/>
        </p:nvSpPr>
        <p:spPr bwMode="auto">
          <a:xfrm>
            <a:off x="2915816" y="1905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Merenda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62" name="Shape 162"/>
          <p:cNvGraphicFramePr/>
          <p:nvPr>
            <p:extLst>
              <p:ext uri="{D42A27DB-BD31-4B8C-83A1-F6EECF244321}">
                <p14:modId xmlns:p14="http://schemas.microsoft.com/office/powerpoint/2010/main" val="647944333"/>
              </p:ext>
            </p:extLst>
          </p:nvPr>
        </p:nvGraphicFramePr>
        <p:xfrm>
          <a:off x="1115616" y="843558"/>
          <a:ext cx="7239000" cy="1806856"/>
        </p:xfrm>
        <a:graphic>
          <a:graphicData uri="http://schemas.openxmlformats.org/drawingml/2006/table">
            <a:tbl>
              <a:tblPr>
                <a:noFill/>
                <a:tableStyleId>{DD66A5C2-2B39-449D-AD21-00CB497B21E8}</a:tableStyleId>
              </a:tblPr>
              <a:tblGrid>
                <a:gridCol w="2413000"/>
                <a:gridCol w="2413000"/>
                <a:gridCol w="2413000"/>
              </a:tblGrid>
              <a:tr h="8134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Arance (</a:t>
                      </a:r>
                      <a:r>
                        <a:rPr lang="en" b="0" dirty="0"/>
                        <a:t>150g)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42,15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0,08</a:t>
                      </a:r>
                    </a:p>
                  </a:txBody>
                  <a:tcPr marL="91425" marR="91425" marT="91425" marB="91425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(300mL) 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02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47718"/>
              </p:ext>
            </p:extLst>
          </p:nvPr>
        </p:nvGraphicFramePr>
        <p:xfrm>
          <a:off x="1115615" y="3075806"/>
          <a:ext cx="7166992" cy="1737300"/>
        </p:xfrm>
        <a:graphic>
          <a:graphicData uri="http://schemas.openxmlformats.org/drawingml/2006/table">
            <a:tbl>
              <a:tblPr/>
              <a:tblGrid>
                <a:gridCol w="1737742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45,15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158509" y="27157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68"/>
          <p:cNvSpPr txBox="1">
            <a:spLocks noChangeArrowheads="1"/>
          </p:cNvSpPr>
          <p:nvPr/>
        </p:nvSpPr>
        <p:spPr bwMode="auto">
          <a:xfrm>
            <a:off x="273050" y="13017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 b="1" dirty="0"/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3291"/>
              </p:ext>
            </p:extLst>
          </p:nvPr>
        </p:nvGraphicFramePr>
        <p:xfrm>
          <a:off x="899592" y="705140"/>
          <a:ext cx="7416824" cy="2194440"/>
        </p:xfrm>
        <a:graphic>
          <a:graphicData uri="http://schemas.openxmlformats.org/drawingml/2006/table">
            <a:tbl>
              <a:tblPr/>
              <a:tblGrid>
                <a:gridCol w="2328862"/>
                <a:gridCol w="2327275"/>
                <a:gridCol w="2760687"/>
              </a:tblGrid>
              <a:tr h="3317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L di H20 </a:t>
                      </a:r>
                    </a:p>
                    <a:p>
                      <a:pPr>
                        <a:buNone/>
                      </a:pPr>
                      <a:r>
                        <a:rPr lang="en" sz="1600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Kg di CO2 </a:t>
                      </a:r>
                    </a:p>
                    <a:p>
                      <a:pPr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Fette di pane (47,2g)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65,61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Succo(200mL)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170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0,10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 Cucchiai di marmellata (40g)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53,3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0,04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7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40042"/>
              </p:ext>
            </p:extLst>
          </p:nvPr>
        </p:nvGraphicFramePr>
        <p:xfrm>
          <a:off x="899592" y="3291830"/>
          <a:ext cx="7416800" cy="1706820"/>
        </p:xfrm>
        <a:graphic>
          <a:graphicData uri="http://schemas.openxmlformats.org/drawingml/2006/table">
            <a:tbl>
              <a:tblPr/>
              <a:tblGrid>
                <a:gridCol w="1854200"/>
                <a:gridCol w="1854200"/>
                <a:gridCol w="1854200"/>
                <a:gridCol w="185420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288,91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0,51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30650" y="28597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03848" y="26749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Merenda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75"/>
          <p:cNvSpPr txBox="1">
            <a:spLocks noChangeArrowheads="1"/>
          </p:cNvSpPr>
          <p:nvPr/>
        </p:nvSpPr>
        <p:spPr bwMode="auto">
          <a:xfrm>
            <a:off x="1475656" y="242334"/>
            <a:ext cx="605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Cena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6" name="Shape 176"/>
          <p:cNvGraphicFramePr/>
          <p:nvPr>
            <p:extLst>
              <p:ext uri="{D42A27DB-BD31-4B8C-83A1-F6EECF244321}">
                <p14:modId xmlns:p14="http://schemas.microsoft.com/office/powerpoint/2010/main" val="1731990629"/>
              </p:ext>
            </p:extLst>
          </p:nvPr>
        </p:nvGraphicFramePr>
        <p:xfrm>
          <a:off x="1115616" y="1059582"/>
          <a:ext cx="7239000" cy="3118125"/>
        </p:xfrm>
        <a:graphic>
          <a:graphicData uri="http://schemas.openxmlformats.org/drawingml/2006/table">
            <a:tbl>
              <a:tblPr>
                <a:noFill/>
                <a:tableStyleId>{A8B7C2D5-F909-45B0-BF3D-00B28AB7DA46}</a:tableStyleId>
              </a:tblPr>
              <a:tblGrid>
                <a:gridCol w="2413000"/>
                <a:gridCol w="2413000"/>
                <a:gridCol w="2413000"/>
              </a:tblGrid>
              <a:tr h="832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Riso (</a:t>
                      </a:r>
                      <a:r>
                        <a:rPr lang="en" b="0" dirty="0"/>
                        <a:t>100g)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344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0,052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Pesce </a:t>
                      </a:r>
                      <a:r>
                        <a:rPr lang="en" b="0" dirty="0" smtClean="0"/>
                        <a:t>pescato (</a:t>
                      </a:r>
                      <a:r>
                        <a:rPr lang="en" b="0" dirty="0"/>
                        <a:t>150g)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0,204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</a:t>
                      </a:r>
                      <a:r>
                        <a:rPr lang="en" b="0" dirty="0"/>
                        <a:t>1,5L)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0,18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Olio di </a:t>
                      </a:r>
                      <a:r>
                        <a:rPr lang="en" b="0" dirty="0" smtClean="0"/>
                        <a:t>mais (60mL)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254,04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Insalata (</a:t>
                      </a:r>
                      <a:r>
                        <a:rPr lang="en" b="0" dirty="0"/>
                        <a:t>75g)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17,85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0,06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4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84752"/>
              </p:ext>
            </p:extLst>
          </p:nvPr>
        </p:nvGraphicFramePr>
        <p:xfrm>
          <a:off x="611560" y="1563638"/>
          <a:ext cx="7732713" cy="2167543"/>
        </p:xfrm>
        <a:graphic>
          <a:graphicData uri="http://schemas.openxmlformats.org/drawingml/2006/table">
            <a:tbl>
              <a:tblPr/>
              <a:tblGrid>
                <a:gridCol w="1885950"/>
                <a:gridCol w="1979613"/>
                <a:gridCol w="1933575"/>
                <a:gridCol w="1933575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625,89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0,63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563888" y="61711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 Cena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86"/>
          <p:cNvSpPr txBox="1">
            <a:spLocks noChangeArrowheads="1"/>
          </p:cNvSpPr>
          <p:nvPr/>
        </p:nvSpPr>
        <p:spPr bwMode="auto">
          <a:xfrm>
            <a:off x="2627784" y="195486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Cena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7" name="Shape 187"/>
          <p:cNvGraphicFramePr/>
          <p:nvPr>
            <p:extLst>
              <p:ext uri="{D42A27DB-BD31-4B8C-83A1-F6EECF244321}">
                <p14:modId xmlns:p14="http://schemas.microsoft.com/office/powerpoint/2010/main" val="8044390"/>
              </p:ext>
            </p:extLst>
          </p:nvPr>
        </p:nvGraphicFramePr>
        <p:xfrm>
          <a:off x="1043608" y="756832"/>
          <a:ext cx="7239000" cy="1861854"/>
        </p:xfrm>
        <a:graphic>
          <a:graphicData uri="http://schemas.openxmlformats.org/drawingml/2006/table">
            <a:tbl>
              <a:tblPr>
                <a:noFill/>
                <a:tableStyleId>{8EAAFBA4-98E1-48C1-8E65-8D42B505EC26}</a:tableStyleId>
              </a:tblPr>
              <a:tblGrid>
                <a:gridCol w="2413000"/>
                <a:gridCol w="2413000"/>
                <a:gridCol w="2413000"/>
              </a:tblGrid>
              <a:tr h="947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7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Pizza (</a:t>
                      </a:r>
                      <a:r>
                        <a:rPr lang="en" b="0" dirty="0" smtClean="0"/>
                        <a:t>1hg)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0,13</a:t>
                      </a:r>
                    </a:p>
                  </a:txBody>
                  <a:tcPr marL="91425" marR="91425" marT="91425" marB="91425"/>
                </a:tc>
              </a:tr>
              <a:tr h="26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</a:t>
                      </a:r>
                      <a:r>
                        <a:rPr lang="en" b="0" dirty="0"/>
                        <a:t>1,5L)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840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25086"/>
              </p:ext>
            </p:extLst>
          </p:nvPr>
        </p:nvGraphicFramePr>
        <p:xfrm>
          <a:off x="971600" y="3075805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1064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16,40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0,31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35896" y="27157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93"/>
          <p:cNvSpPr txBox="1">
            <a:spLocks noChangeArrowheads="1"/>
          </p:cNvSpPr>
          <p:nvPr/>
        </p:nvSpPr>
        <p:spPr bwMode="auto">
          <a:xfrm>
            <a:off x="2483768" y="339502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Cena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94" name="Shape 194"/>
          <p:cNvGraphicFramePr/>
          <p:nvPr>
            <p:extLst>
              <p:ext uri="{D42A27DB-BD31-4B8C-83A1-F6EECF244321}">
                <p14:modId xmlns:p14="http://schemas.microsoft.com/office/powerpoint/2010/main" val="3126043793"/>
              </p:ext>
            </p:extLst>
          </p:nvPr>
        </p:nvGraphicFramePr>
        <p:xfrm>
          <a:off x="1043608" y="915566"/>
          <a:ext cx="7239000" cy="1645830"/>
        </p:xfrm>
        <a:graphic>
          <a:graphicData uri="http://schemas.openxmlformats.org/drawingml/2006/table">
            <a:tbl>
              <a:tblPr>
                <a:noFill/>
                <a:tableStyleId>{81567F16-0EBC-4392-B951-3AADFEFFC297}</a:tableStyleId>
              </a:tblPr>
              <a:tblGrid>
                <a:gridCol w="2413000"/>
                <a:gridCol w="2413000"/>
                <a:gridCol w="2413000"/>
              </a:tblGrid>
              <a:tr h="57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Carne bovina 300g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4650,6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1,9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Acqua(1L)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6,6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604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65936"/>
              </p:ext>
            </p:extLst>
          </p:nvPr>
        </p:nvGraphicFramePr>
        <p:xfrm>
          <a:off x="1115616" y="3075806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4657,2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2,02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419872" y="2715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5288" y="2066925"/>
            <a:ext cx="8229600" cy="2808288"/>
          </a:xfrm>
        </p:spPr>
        <p:txBody>
          <a:bodyPr/>
          <a:lstStyle/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SzPct val="167000"/>
              <a:buFontTx/>
              <a:buChar char="•"/>
            </a:pPr>
            <a:endParaRPr lang="it-IT" sz="1600" u="sng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SzPct val="167000"/>
              <a:buFontTx/>
              <a:buChar char="•"/>
            </a:pPr>
            <a:r>
              <a:rPr lang="it-IT" sz="1600" b="1" u="sng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PLASTICA E I SACCHETTI</a:t>
            </a:r>
          </a:p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endParaRPr lang="it-IT" sz="1800" b="1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457200" indent="-342900" algn="just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L’uso della plastica e dei suoi derivati è cresciuto notevolmente negli ultimi 40 anni, trend che si riflette sulla composizione del rifiuto marino.</a:t>
            </a:r>
          </a:p>
          <a:p>
            <a:pPr marL="457200" indent="-342900" algn="just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Diverse fonti concordano che la plastica rappresenta la frazione merceologica preponderante dei rifiuti in mare(dal 60 all’80% del totale, con punte del 90-95% in alcune regioni secondo </a:t>
            </a:r>
            <a:r>
              <a:rPr lang="it-IT" sz="1800" b="1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</a:t>
            </a:r>
            <a:r>
              <a:rPr lang="it-IT" sz="1800" b="1" i="1" dirty="0" err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Unep</a:t>
            </a:r>
            <a:r>
              <a:rPr lang="it-IT" sz="1800" b="1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-agenzia per l’ambiente dell’ONU</a:t>
            </a: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), una presenza particolarmente dannosa per diversi specie animali come cetacei, tartarughe, pesci, uccelli marini </a:t>
            </a:r>
            <a:r>
              <a:rPr lang="it-IT" sz="1800" b="1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etc</a:t>
            </a: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…</a:t>
            </a:r>
          </a:p>
        </p:txBody>
      </p:sp>
      <p:sp>
        <p:nvSpPr>
          <p:cNvPr id="60418" name="Shape 201"/>
          <p:cNvSpPr txBox="1">
            <a:spLocks noGrp="1"/>
          </p:cNvSpPr>
          <p:nvPr>
            <p:ph type="title"/>
          </p:nvPr>
        </p:nvSpPr>
        <p:spPr>
          <a:xfrm>
            <a:off x="611188" y="987425"/>
            <a:ext cx="8218487" cy="1200150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chemeClr val="bg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/>
            </a:r>
            <a:br>
              <a:rPr lang="it-IT" sz="3000" b="1" u="sng" smtClean="0">
                <a:solidFill>
                  <a:schemeClr val="bg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it-IT" sz="3000" b="1" u="sng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L’IMPATTO AMBIENTALE DELL’IMBALLAGGIO DEGLI ALIMENTI SULL’AMBIENTE MARINO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/>
      <p:bldP spid="60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07"/>
          <p:cNvSpPr txBox="1">
            <a:spLocks noGrp="1"/>
          </p:cNvSpPr>
          <p:nvPr>
            <p:ph type="body" idx="1"/>
          </p:nvPr>
        </p:nvSpPr>
        <p:spPr>
          <a:xfrm>
            <a:off x="467544" y="545084"/>
            <a:ext cx="8229600" cy="458946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Secondo l’</a:t>
            </a:r>
            <a:r>
              <a:rPr lang="it-IT" sz="26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Unep</a:t>
            </a: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e l’Agenzia di protezione ambiente svedese, di 115 specie di mammiferi marini 49 sono a rischio intrappolamento o ingestione di rifiuti marini.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cetacei e i mammiferi marini vengono attratti da questi materiali, spesso di colore acceso.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Dai monitoraggi è emerso che elefanti marini, delfini, capodogli, lamantini,111 specie di uccelli marini  su 312 hanno ingerito rifiuti di plastica.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8" descr="invasodiplastic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3438"/>
            <a:ext cx="40528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932113"/>
            <a:ext cx="3313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0" descr="imagesCATFUWM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0"/>
            <a:ext cx="5364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043608" y="9581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ECCO GLI ESITI!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4"/>
          <p:cNvSpPr txBox="1">
            <a:spLocks noGrp="1"/>
          </p:cNvSpPr>
          <p:nvPr>
            <p:ph type="body" idx="1"/>
          </p:nvPr>
        </p:nvSpPr>
        <p:spPr>
          <a:xfrm>
            <a:off x="457200" y="757238"/>
            <a:ext cx="8229600" cy="362902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Il riscaldamento globale in climatologia indica, in riferimento alla storia climatica della Terra, le fasi di aumento della temperatura media dell’atmosfera terrestre e degli oceani dovuta a cause naturali (ciclo       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</a:t>
            </a:r>
            <a:r>
              <a:rPr lang="it-IT" sz="24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solare,moti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della </a:t>
            </a:r>
            <a:r>
              <a:rPr lang="it-IT" sz="24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Terra,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  <a:sym typeface="Trebuchet MS" pitchFamily="34" charset="0"/>
              </a:rPr>
              <a:t>variazioni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  <a:sym typeface="Trebuchet MS" pitchFamily="34" charset="0"/>
              </a:rPr>
              <a:t> della quantità dei gas atmosferici 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ecc.).</a:t>
            </a:r>
          </a:p>
        </p:txBody>
      </p:sp>
      <p:sp>
        <p:nvSpPr>
          <p:cNvPr id="14338" name="Shape 55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GLOBAL WARMING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>
                <a:latin typeface="Trebuchet MS" pitchFamily="34" charset="0"/>
                <a:cs typeface="Arial" charset="0"/>
                <a:sym typeface="Trebuchet MS" pitchFamily="34" charset="0"/>
              </a:rPr>
              <a:t>Circa 100.000 mammiferi marini, di cui 30.000 foche, un numero consistente di tartarughe, 700.000, un milione di uccelli marini rimangono uccisi ogni anno dalla plastica, per soffocamento o intrappolamento. Il sacchetto di plastica viene infatti scambiato dalle tartarughe per una medusa e viene ingerito con conseguente blocco del tratto digestivo.</a:t>
            </a:r>
            <a:endParaRPr lang="it-IT" sz="2600" dirty="0">
              <a:latin typeface="Trebuchet MS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20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70658" name="Shape 2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993775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Tabella delle attività svolte negli ultimi anni</a:t>
            </a:r>
          </a:p>
        </p:txBody>
      </p:sp>
      <p:pic>
        <p:nvPicPr>
          <p:cNvPr id="68611" name="Shape 2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92250"/>
            <a:ext cx="74168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36"/>
          <p:cNvSpPr txBox="1">
            <a:spLocks noGrp="1"/>
          </p:cNvSpPr>
          <p:nvPr>
            <p:ph type="body" idx="1"/>
          </p:nvPr>
        </p:nvSpPr>
        <p:spPr>
          <a:xfrm>
            <a:off x="279400" y="206375"/>
            <a:ext cx="8229600" cy="363061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L’attività sulla balneazione prevede l’analisi della matrice acqua(correnti superficiali, direzione e intensità del vento, temperatura, acqua, pH,O</a:t>
            </a:r>
            <a:r>
              <a:rPr lang="it-IT" sz="1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, </a:t>
            </a:r>
            <a:r>
              <a:rPr lang="it-IT" sz="20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trasparenza,presenza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di idrocarburi, di coliformi e streptococchi fecali, </a:t>
            </a:r>
            <a:r>
              <a:rPr lang="it-IT" sz="20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nonchè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la presenza della micro alga tossica</a:t>
            </a:r>
            <a:r>
              <a:rPr lang="it-IT" sz="2000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Ostreopsis</a:t>
            </a:r>
            <a:r>
              <a:rPr lang="it-IT" sz="2000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ovata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)</a:t>
            </a:r>
          </a:p>
        </p:txBody>
      </p:sp>
      <p:pic>
        <p:nvPicPr>
          <p:cNvPr id="72707" name="Shape 2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851025"/>
            <a:ext cx="70707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43"/>
          <p:cNvSpPr txBox="1">
            <a:spLocks noGrp="1"/>
          </p:cNvSpPr>
          <p:nvPr>
            <p:ph type="body" idx="1"/>
          </p:nvPr>
        </p:nvSpPr>
        <p:spPr>
          <a:xfrm>
            <a:off x="900113" y="339725"/>
            <a:ext cx="7453312" cy="4537075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In tal senso, il progetto </a:t>
            </a:r>
            <a:r>
              <a:rPr lang="it-IT" sz="2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trasfrontaliero</a:t>
            </a: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GIONHA che coinvolge le regioni Liguria, Toscana, Sardegna e la Corsica e di cui ARPAT è capofila, ha tra le proprie finalità quella di avviare un progetto pilota che a Livorno dovrebbe coinvolgere tutti i pescatori professionisti della marineria a strascico, gli unici operatori in grado di effettuare una concreta pulizia dei fondali marini.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Con le stesse modalità di valutazione e di analisi, c’è stata la possibilità di produrre una cartografia </a:t>
            </a:r>
            <a:r>
              <a:rPr lang="it-IT" sz="2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georeferenziata</a:t>
            </a: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relativa proprio alla concentrazione e conseguente distribuzione geografica dei rifiuti antropici qui riportati in fase complessiva.</a:t>
            </a:r>
          </a:p>
        </p:txBody>
      </p:sp>
      <p:sp>
        <p:nvSpPr>
          <p:cNvPr id="7475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550" cy="925513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4000" b="1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49"/>
          <p:cNvSpPr txBox="1">
            <a:spLocks noGrp="1"/>
          </p:cNvSpPr>
          <p:nvPr>
            <p:ph type="body" idx="1"/>
          </p:nvPr>
        </p:nvSpPr>
        <p:spPr>
          <a:xfrm>
            <a:off x="1116013" y="195263"/>
            <a:ext cx="2693987" cy="4516437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Anche se la figura successiva mostra una situazione globale sappiamo che la maggiore percentuale di rifiuto antropico registrato si riferisce alla plastica (preso da GIONHA)</a:t>
            </a:r>
          </a:p>
        </p:txBody>
      </p:sp>
      <p:sp>
        <p:nvSpPr>
          <p:cNvPr id="76802" name="Shape 250"/>
          <p:cNvSpPr txBox="1">
            <a:spLocks noGrp="1"/>
          </p:cNvSpPr>
          <p:nvPr>
            <p:ph type="title"/>
          </p:nvPr>
        </p:nvSpPr>
        <p:spPr>
          <a:xfrm>
            <a:off x="7885113" y="1635125"/>
            <a:ext cx="874712" cy="636588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600" b="1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76803" name="Shape 2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57"/>
          <p:cNvSpPr txBox="1">
            <a:spLocks noGrp="1"/>
          </p:cNvSpPr>
          <p:nvPr>
            <p:ph type="title"/>
          </p:nvPr>
        </p:nvSpPr>
        <p:spPr>
          <a:xfrm>
            <a:off x="179388" y="842963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54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Disastri succulenti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264"/>
          <p:cNvSpPr txBox="1">
            <a:spLocks noGrp="1"/>
          </p:cNvSpPr>
          <p:nvPr>
            <p:ph type="title"/>
          </p:nvPr>
        </p:nvSpPr>
        <p:spPr>
          <a:xfrm flipH="1">
            <a:off x="971550" y="0"/>
            <a:ext cx="2449513" cy="20891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Il 16% delle sostanze nutritive che dovremmo ingerire è composto dalle proteine</a:t>
            </a:r>
            <a:r>
              <a:rPr lang="it-IT" sz="1800" b="1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</a:p>
        </p:txBody>
      </p:sp>
      <p:pic>
        <p:nvPicPr>
          <p:cNvPr id="80899" name="Shape 26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9950"/>
            <a:ext cx="43195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Shape 25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95263"/>
            <a:ext cx="43211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580063" y="213995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011863" y="2007419"/>
            <a:ext cx="2305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i="1" dirty="0">
                <a:solidFill>
                  <a:srgbClr val="2B0274"/>
                </a:solidFill>
              </a:rPr>
              <a:t>Queste due </a:t>
            </a:r>
            <a:r>
              <a:rPr lang="it-IT" sz="1800" b="1" i="1" dirty="0" smtClean="0">
                <a:solidFill>
                  <a:srgbClr val="2B0274"/>
                </a:solidFill>
              </a:rPr>
              <a:t>piramidi, </a:t>
            </a:r>
            <a:r>
              <a:rPr lang="it-IT" sz="1800" b="1" i="1" dirty="0">
                <a:solidFill>
                  <a:srgbClr val="2B0274"/>
                </a:solidFill>
              </a:rPr>
              <a:t>rappresentano nel primo caso </a:t>
            </a:r>
            <a:r>
              <a:rPr lang="it-IT" sz="1800" b="1" i="1" dirty="0" smtClean="0">
                <a:solidFill>
                  <a:srgbClr val="2B0274"/>
                </a:solidFill>
              </a:rPr>
              <a:t>l’apporto consigliato dei diversi cibi per una sana alimentazione </a:t>
            </a:r>
            <a:r>
              <a:rPr lang="it-IT" sz="1800" b="1" i="1" dirty="0">
                <a:solidFill>
                  <a:srgbClr val="2B0274"/>
                </a:solidFill>
              </a:rPr>
              <a:t>e nel secondo il </a:t>
            </a:r>
            <a:r>
              <a:rPr lang="it-IT" sz="1800" b="1" i="1" dirty="0" smtClean="0">
                <a:solidFill>
                  <a:srgbClr val="2B0274"/>
                </a:solidFill>
              </a:rPr>
              <a:t>rispettivo </a:t>
            </a:r>
            <a:r>
              <a:rPr lang="it-IT" sz="1800" b="1" i="1" dirty="0">
                <a:solidFill>
                  <a:srgbClr val="2B0274"/>
                </a:solidFill>
              </a:rPr>
              <a:t>impatto </a:t>
            </a:r>
            <a:r>
              <a:rPr lang="it-IT" sz="1800" b="1" i="1" dirty="0" smtClean="0">
                <a:solidFill>
                  <a:srgbClr val="2B0274"/>
                </a:solidFill>
              </a:rPr>
              <a:t>ambientale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9942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1" dirty="0" smtClean="0">
                <a:solidFill>
                  <a:srgbClr val="2B0274"/>
                </a:solidFill>
              </a:rPr>
              <a:t>La produzione di carni rosse incide pesantemente sulle emissioni di CO</a:t>
            </a:r>
            <a:r>
              <a:rPr lang="it-IT" sz="1800" b="1" dirty="0" smtClean="0">
                <a:solidFill>
                  <a:srgbClr val="2B0274"/>
                </a:solidFill>
              </a:rPr>
              <a:t>2</a:t>
            </a:r>
            <a:r>
              <a:rPr lang="it-IT" sz="2400" b="1" dirty="0" smtClean="0">
                <a:solidFill>
                  <a:srgbClr val="2B0274"/>
                </a:solidFill>
              </a:rPr>
              <a:t> e sui consumi di acqua per l’allevamento degli animali </a:t>
            </a:r>
            <a:endParaRPr lang="it-IT" sz="2400" b="1" dirty="0">
              <a:solidFill>
                <a:srgbClr val="2B0274"/>
              </a:solidFill>
            </a:endParaRPr>
          </a:p>
        </p:txBody>
      </p:sp>
      <p:pic>
        <p:nvPicPr>
          <p:cNvPr id="1026" name="Picture 2" descr="C:\Documents and Settings\alunni_info\Desktop\riso_monoco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995686"/>
            <a:ext cx="3732857" cy="2482350"/>
          </a:xfrm>
          <a:prstGeom prst="rect">
            <a:avLst/>
          </a:prstGeom>
          <a:noFill/>
        </p:spPr>
      </p:pic>
      <p:pic>
        <p:nvPicPr>
          <p:cNvPr id="1027" name="Picture 3" descr="C:\Documents and Settings\alunni_info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995686"/>
            <a:ext cx="3438412" cy="256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644008" y="915566"/>
            <a:ext cx="4248472" cy="2334156"/>
          </a:xfrm>
        </p:spPr>
        <p:txBody>
          <a:bodyPr/>
          <a:lstStyle/>
          <a:p>
            <a:r>
              <a:rPr lang="it-IT" dirty="0" smtClean="0"/>
              <a:t>                                                              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                                           </a:t>
            </a:r>
          </a:p>
          <a:p>
            <a:r>
              <a:rPr lang="it-IT" dirty="0" smtClean="0"/>
              <a:t>  </a:t>
            </a:r>
            <a:r>
              <a:rPr lang="it-IT" sz="4000" dirty="0" smtClean="0"/>
              <a:t>= 68000 g di CO</a:t>
            </a:r>
            <a:r>
              <a:rPr lang="it-IT" sz="2000" dirty="0" smtClean="0"/>
              <a:t>2</a:t>
            </a:r>
            <a:r>
              <a:rPr lang="it-IT" sz="4000" dirty="0" smtClean="0"/>
              <a:t>                                                                                   </a:t>
            </a:r>
          </a:p>
          <a:p>
            <a:r>
              <a:rPr lang="it-IT" dirty="0" smtClean="0"/>
              <a:t>                                          </a:t>
            </a:r>
            <a:r>
              <a:rPr lang="it-IT" sz="4000" dirty="0"/>
              <a:t>+</a:t>
            </a:r>
            <a:r>
              <a:rPr lang="it-IT" sz="4000" dirty="0" smtClean="0"/>
              <a:t> </a:t>
            </a:r>
            <a:r>
              <a:rPr lang="it-IT" dirty="0" smtClean="0"/>
              <a:t>                                        </a:t>
            </a:r>
            <a:r>
              <a:rPr lang="it-IT" sz="4000" dirty="0" smtClean="0"/>
              <a:t> 15000 L di  H</a:t>
            </a:r>
            <a:r>
              <a:rPr lang="it-IT" sz="1800" dirty="0" smtClean="0"/>
              <a:t>2</a:t>
            </a:r>
            <a:r>
              <a:rPr lang="it-IT" sz="4000" dirty="0" smtClean="0"/>
              <a:t>O</a:t>
            </a:r>
          </a:p>
          <a:p>
            <a:r>
              <a:rPr lang="it-IT" sz="4000" dirty="0" smtClean="0"/>
              <a:t> </a:t>
            </a:r>
            <a:r>
              <a:rPr lang="it-IT" sz="2400" dirty="0" smtClean="0"/>
              <a:t>(l’equivalente di 182 docce!)   </a:t>
            </a:r>
          </a:p>
          <a:p>
            <a:r>
              <a:rPr lang="it-IT" sz="4000" dirty="0" smtClean="0"/>
              <a:t>                                                    </a:t>
            </a:r>
            <a:endParaRPr lang="it-IT" sz="4000" dirty="0"/>
          </a:p>
        </p:txBody>
      </p:sp>
      <p:pic>
        <p:nvPicPr>
          <p:cNvPr id="2050" name="Picture 2" descr="C:\Documents and Settings\alunni_info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75606"/>
            <a:ext cx="4046637" cy="331236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691680" y="33950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00387E"/>
                </a:solidFill>
                <a:latin typeface="Trebuchet MS" pitchFamily="34" charset="0"/>
                <a:ea typeface="+mj-ea"/>
              </a:rPr>
              <a:t>IMPATTO AMBIENTALE DELLA CARNE BOVINA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4978400" cy="3898900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</a:p>
        </p:txBody>
      </p:sp>
      <p:sp>
        <p:nvSpPr>
          <p:cNvPr id="84996" name="Shape 280"/>
          <p:cNvSpPr txBox="1">
            <a:spLocks noChangeArrowheads="1"/>
          </p:cNvSpPr>
          <p:nvPr/>
        </p:nvSpPr>
        <p:spPr bwMode="auto">
          <a:xfrm>
            <a:off x="5292725" y="44434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8388350" y="31369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92000"/>
              <a:buFont typeface="Arial" charset="0"/>
              <a:buNone/>
            </a:pPr>
            <a:endParaRPr lang="it-IT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39750" y="446991"/>
            <a:ext cx="36004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1600" i="1" dirty="0">
                <a:solidFill>
                  <a:schemeClr val="bg2"/>
                </a:solidFill>
              </a:rPr>
              <a:t>L'</a:t>
            </a:r>
            <a:r>
              <a:rPr lang="it-IT" sz="1600" i="1" dirty="0" err="1">
                <a:solidFill>
                  <a:schemeClr val="bg2"/>
                </a:solidFill>
              </a:rPr>
              <a:t>Economist</a:t>
            </a:r>
            <a:r>
              <a:rPr lang="it-IT" sz="1600" i="1" dirty="0">
                <a:solidFill>
                  <a:schemeClr val="bg2"/>
                </a:solidFill>
              </a:rPr>
              <a:t> ha pubblicato un grafico molto interessante che ci mostra il consumo di carne nel mondo.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Le cifre indicano il consumo di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carne pro capite espresso in kg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per persona.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E' il Lussemburgo il paese dove si consumano più kg di carne per cittadino, oltre i 130, a seguire troviamo gli Stati Uniti con più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di 120 Kg. </a:t>
            </a:r>
            <a:br>
              <a:rPr lang="it-IT" sz="1600" i="1" dirty="0">
                <a:solidFill>
                  <a:schemeClr val="bg2"/>
                </a:solidFill>
              </a:rPr>
            </a:br>
            <a:r>
              <a:rPr lang="it-IT" sz="1600" i="1" dirty="0" smtClean="0">
                <a:solidFill>
                  <a:schemeClr val="bg2"/>
                </a:solidFill>
              </a:rPr>
              <a:t>Il </a:t>
            </a:r>
            <a:r>
              <a:rPr lang="it-IT" sz="1600" i="1" dirty="0">
                <a:solidFill>
                  <a:schemeClr val="bg2"/>
                </a:solidFill>
              </a:rPr>
              <a:t>grafico non dice che l'allevamento intensivo è la principale causa dell'emissione di gas serra nel mondo. Se non riduciamo il consumo di carne, il pianeta si esaurirà a velocità </a:t>
            </a:r>
            <a:r>
              <a:rPr lang="it-IT" sz="1600" i="1" dirty="0" smtClean="0">
                <a:solidFill>
                  <a:schemeClr val="bg2"/>
                </a:solidFill>
              </a:rPr>
              <a:t>incredibile!</a:t>
            </a:r>
            <a:endParaRPr lang="it-IT" sz="1600" i="1" dirty="0">
              <a:solidFill>
                <a:schemeClr val="bg2"/>
              </a:solidFill>
            </a:endParaRPr>
          </a:p>
        </p:txBody>
      </p:sp>
      <p:pic>
        <p:nvPicPr>
          <p:cNvPr id="85001" name="Picture 9" descr="consumo_carne_econom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15988"/>
            <a:ext cx="4535488" cy="4032250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356100" y="195263"/>
            <a:ext cx="3551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00387E"/>
                </a:solidFill>
                <a:sym typeface="Trebuchet MS" pitchFamily="34" charset="0"/>
              </a:rPr>
              <a:t>Carne per tutti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2"/>
          <p:cNvSpPr txBox="1">
            <a:spLocks noGrp="1"/>
          </p:cNvSpPr>
          <p:nvPr>
            <p:ph type="body" idx="1"/>
          </p:nvPr>
        </p:nvSpPr>
        <p:spPr>
          <a:xfrm>
            <a:off x="989013" y="622300"/>
            <a:ext cx="6738937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cambiamenti recenti del clima sono stati analizzati più in dettaglio solo a partire dagli ultimi anni, cioè da quando le attività umane sono cresciute esponenzialmente ed è diventata possibile l’osservazione dell’alta troposfera.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Tutti i principali fattori ai quali è attribuito il cambiamento climatico sono legati alle attività dell’uomo.</a:t>
            </a:r>
          </a:p>
        </p:txBody>
      </p:sp>
      <p:sp>
        <p:nvSpPr>
          <p:cNvPr id="16386" name="Shape 63"/>
          <p:cNvSpPr txBox="1">
            <a:spLocks noGrp="1"/>
          </p:cNvSpPr>
          <p:nvPr>
            <p:ph type="title"/>
          </p:nvPr>
        </p:nvSpPr>
        <p:spPr>
          <a:xfrm>
            <a:off x="914400" y="-47625"/>
            <a:ext cx="8229600" cy="7556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CAUSE DEL RECENTE RISCALDAMENTO GLOBALE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Shape 28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57610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608263" y="4083050"/>
            <a:ext cx="434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92275" y="4084638"/>
            <a:ext cx="633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i="1" dirty="0" smtClean="0">
                <a:solidFill>
                  <a:schemeClr val="bg2"/>
                </a:solidFill>
              </a:rPr>
              <a:t>Il grafico </a:t>
            </a:r>
            <a:r>
              <a:rPr lang="it-IT" sz="1800" b="1" i="1" dirty="0">
                <a:solidFill>
                  <a:schemeClr val="bg2"/>
                </a:solidFill>
              </a:rPr>
              <a:t>dimostra come </a:t>
            </a:r>
            <a:r>
              <a:rPr lang="it-IT" sz="1800" b="1" i="1" dirty="0" smtClean="0">
                <a:solidFill>
                  <a:schemeClr val="bg2"/>
                </a:solidFill>
              </a:rPr>
              <a:t>i consumi attuali di carne, confrontati </a:t>
            </a:r>
            <a:r>
              <a:rPr lang="it-IT" sz="1800" b="1" i="1" dirty="0">
                <a:solidFill>
                  <a:schemeClr val="bg2"/>
                </a:solidFill>
              </a:rPr>
              <a:t>con </a:t>
            </a:r>
            <a:r>
              <a:rPr lang="it-IT" sz="1800" b="1" i="1" dirty="0" smtClean="0">
                <a:solidFill>
                  <a:schemeClr val="bg2"/>
                </a:solidFill>
              </a:rPr>
              <a:t>quelli della prima metà del </a:t>
            </a:r>
            <a:r>
              <a:rPr lang="it-IT" sz="1800" b="1" i="1" dirty="0">
                <a:solidFill>
                  <a:schemeClr val="bg2"/>
                </a:solidFill>
              </a:rPr>
              <a:t>‘</a:t>
            </a:r>
            <a:r>
              <a:rPr lang="it-IT" sz="1800" b="1" i="1" dirty="0" smtClean="0">
                <a:solidFill>
                  <a:schemeClr val="bg2"/>
                </a:solidFill>
              </a:rPr>
              <a:t>900, </a:t>
            </a:r>
            <a:r>
              <a:rPr lang="it-IT" sz="1800" b="1" i="1" dirty="0">
                <a:solidFill>
                  <a:schemeClr val="bg2"/>
                </a:solidFill>
              </a:rPr>
              <a:t>siano </a:t>
            </a:r>
            <a:r>
              <a:rPr lang="it-IT" sz="1800" b="1" i="1" dirty="0" smtClean="0">
                <a:solidFill>
                  <a:schemeClr val="bg2"/>
                </a:solidFill>
              </a:rPr>
              <a:t>spropositati!</a:t>
            </a:r>
            <a:endParaRPr lang="it-IT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6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pesca intensiva del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tonno rosso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 zone di riproduzione per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soddisfare le richieste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 mercato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rappresenta  un serio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rischio di estinzione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per questa specie. </a:t>
            </a:r>
            <a:endParaRPr lang="it-IT" sz="2400" b="1" i="1" dirty="0" smtClean="0">
              <a:solidFill>
                <a:schemeClr val="bg2"/>
              </a:solidFill>
              <a:latin typeface="Arial" charset="0"/>
              <a:cs typeface="Arial" charset="0"/>
              <a:sym typeface="Trebuchet MS" pitchFamily="34" charset="0"/>
            </a:endParaRPr>
          </a:p>
        </p:txBody>
      </p:sp>
      <p:sp>
        <p:nvSpPr>
          <p:cNvPr id="82946" name="Shape 271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L’ultima mattanza</a:t>
            </a:r>
          </a:p>
        </p:txBody>
      </p:sp>
      <p:pic>
        <p:nvPicPr>
          <p:cNvPr id="82947" name="Shape 2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63688"/>
            <a:ext cx="33020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43608" y="771550"/>
            <a:ext cx="482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dirty="0"/>
              <a:t>LINK </a:t>
            </a:r>
            <a:r>
              <a:rPr lang="it-IT" sz="1200" dirty="0" smtClean="0"/>
              <a:t>“Carne per tutti”</a:t>
            </a:r>
            <a:endParaRPr lang="it-IT" sz="1200" dirty="0"/>
          </a:p>
          <a:p>
            <a:r>
              <a:rPr lang="it-IT" sz="1200" dirty="0"/>
              <a:t>http://www.rai.tv/dl/</a:t>
            </a:r>
            <a:r>
              <a:rPr lang="it-IT" sz="1200" dirty="0" err="1"/>
              <a:t>RaiTV</a:t>
            </a:r>
            <a:r>
              <a:rPr lang="it-IT" sz="1200" dirty="0"/>
              <a:t>/programmi/media/ContentItem-1825a169-47be-420b-bce2-1fd675fa17fc.html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95288" y="802984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403350" y="484188"/>
            <a:ext cx="669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SITOGRAFIA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2211710"/>
            <a:ext cx="38884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hlinkClick r:id="rId3"/>
            </a:endParaRPr>
          </a:p>
          <a:p>
            <a:r>
              <a:rPr lang="it-IT" sz="1200" dirty="0" smtClean="0">
                <a:hlinkClick r:id="rId3"/>
              </a:rPr>
              <a:t>www.waterfootprint.org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Progetto  ROSSI-CIBUS 2010 SIS</a:t>
            </a:r>
          </a:p>
          <a:p>
            <a:endParaRPr lang="it-IT" sz="1200" dirty="0" smtClean="0"/>
          </a:p>
          <a:p>
            <a:r>
              <a:rPr lang="it-IT" sz="1200" dirty="0" smtClean="0"/>
              <a:t>Progetto  MORESI-PR-12 Maggio</a:t>
            </a:r>
          </a:p>
          <a:p>
            <a:endParaRPr lang="it-IT" sz="1200" dirty="0" smtClean="0"/>
          </a:p>
          <a:p>
            <a:r>
              <a:rPr lang="it-IT" sz="1200" dirty="0" smtClean="0">
                <a:hlinkClick r:id="rId4"/>
              </a:rPr>
              <a:t>www.lcdafood.dk/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>
                <a:hlinkClick r:id="rId5"/>
              </a:rPr>
              <a:t>www.e-coop.it/</a:t>
            </a:r>
            <a:r>
              <a:rPr lang="it-IT" sz="1200" dirty="0" err="1" smtClean="0">
                <a:hlinkClick r:id="rId5"/>
              </a:rPr>
              <a:t>spesa-all-impronta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>
                <a:hlinkClick r:id="rId6"/>
              </a:rPr>
              <a:t>www.improntawwf.it/</a:t>
            </a:r>
            <a:r>
              <a:rPr lang="it-IT" sz="1200" dirty="0" err="1" smtClean="0">
                <a:hlinkClick r:id="rId6"/>
              </a:rPr>
              <a:t>carrello.it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http://it.wikipedia.org/wiki/Global_warming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15616" y="1491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/>
              <a:t>Link “L’ultima mattanza”</a:t>
            </a:r>
          </a:p>
          <a:p>
            <a:r>
              <a:rPr lang="it-IT" sz="1200" dirty="0" smtClean="0"/>
              <a:t>http://www.report.rai.it/dl/Report/puntata/ContentItem-e40e8735-a077-4a96-a34e-61c88931d473.html</a:t>
            </a:r>
            <a:endParaRPr lang="it-IT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Grp="1"/>
          </p:cNvSpPr>
          <p:nvPr>
            <p:ph type="ctrTitle" idx="4294967295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HANNO PARTECIPATO</a:t>
            </a:r>
          </a:p>
        </p:txBody>
      </p:sp>
      <p:sp>
        <p:nvSpPr>
          <p:cNvPr id="113667" name="Text Box 3"/>
          <p:cNvSpPr txBox="1"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60131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ENEA DE CRISTOFARO</a:t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NANA FRIMPONG ANTWI</a:t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</a:t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DEITHER JOHN DE LOS REYES </a:t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NICHOLAS CALZAFERRI</a:t>
            </a:r>
          </a:p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2A ITIS NATTA-BG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68"/>
          <p:cNvSpPr txBox="1">
            <a:spLocks noGrp="1"/>
          </p:cNvSpPr>
          <p:nvPr>
            <p:ph type="body" idx="1"/>
          </p:nvPr>
        </p:nvSpPr>
        <p:spPr>
          <a:xfrm>
            <a:off x="468313" y="1924050"/>
            <a:ext cx="8229600" cy="362902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Incremento della concentrazione di gas serra nell’atmosfera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74"/>
          <p:cNvSpPr txBox="1">
            <a:spLocks noGrp="1"/>
          </p:cNvSpPr>
          <p:nvPr>
            <p:ph type="body" idx="1"/>
          </p:nvPr>
        </p:nvSpPr>
        <p:spPr>
          <a:xfrm>
            <a:off x="588963" y="288925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Deforestazione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0"/>
          <p:cNvSpPr txBox="1">
            <a:spLocks noGrp="1"/>
          </p:cNvSpPr>
          <p:nvPr>
            <p:ph type="body" idx="1"/>
          </p:nvPr>
        </p:nvSpPr>
        <p:spPr>
          <a:xfrm>
            <a:off x="1033463" y="120015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Incremento FREON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86"/>
          <p:cNvSpPr txBox="1">
            <a:spLocks noGrp="1"/>
          </p:cNvSpPr>
          <p:nvPr>
            <p:ph type="body" idx="1"/>
          </p:nvPr>
        </p:nvSpPr>
        <p:spPr>
          <a:xfrm>
            <a:off x="827088" y="1347788"/>
            <a:ext cx="5072062" cy="3348037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L’effetto è l’insieme dei meccanismi che rende la temperatura superficiale di un pianeta superiore a quella che si avrebbe per puro equilibrio radioattivo, calcolato secondo la legge di Stefan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Boltzman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 Tale concetto è stato proposto per la prima volta da Joseph Fourier nel 1827 ed è stato studiato poi da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Svante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Arrhenius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nel 1896.</a:t>
            </a:r>
          </a:p>
        </p:txBody>
      </p:sp>
      <p:sp>
        <p:nvSpPr>
          <p:cNvPr id="24578" name="Shape 87"/>
          <p:cNvSpPr txBox="1">
            <a:spLocks noGrp="1"/>
          </p:cNvSpPr>
          <p:nvPr>
            <p:ph type="title"/>
          </p:nvPr>
        </p:nvSpPr>
        <p:spPr>
          <a:xfrm>
            <a:off x="-323850" y="268288"/>
            <a:ext cx="8229600" cy="1055687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INFLUENZA DEI GAS SERRA    NELL’ATMOSFERA</a:t>
            </a:r>
          </a:p>
        </p:txBody>
      </p:sp>
      <p:pic>
        <p:nvPicPr>
          <p:cNvPr id="24579" name="Shape 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71525"/>
            <a:ext cx="25209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Shape 89"/>
          <p:cNvSpPr txBox="1">
            <a:spLocks noChangeArrowheads="1"/>
          </p:cNvSpPr>
          <p:nvPr/>
        </p:nvSpPr>
        <p:spPr bwMode="auto">
          <a:xfrm>
            <a:off x="6075363" y="40243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it-IT"/>
              <a:t>Stefan-Boltzman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4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229600" cy="363061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2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Enormi quantità di cibo sono prodotte, trasformate, distribuite e consumate ogni giorno.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2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Questi sono i tipi di attività che provocano impatti diretti sulla salute umana e sul nostro ambiente.</a:t>
            </a:r>
          </a:p>
        </p:txBody>
      </p:sp>
      <p:sp>
        <p:nvSpPr>
          <p:cNvPr id="26626" name="Shape 95"/>
          <p:cNvSpPr txBox="1">
            <a:spLocks noGrp="1"/>
          </p:cNvSpPr>
          <p:nvPr>
            <p:ph type="title"/>
          </p:nvPr>
        </p:nvSpPr>
        <p:spPr>
          <a:xfrm>
            <a:off x="2663825" y="-123825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ALIMENTI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wav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1813</Words>
  <Application>Microsoft Office PowerPoint</Application>
  <PresentationFormat>Presentazione su schermo (16:9)</PresentationFormat>
  <Paragraphs>333</Paragraphs>
  <Slides>43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wave</vt:lpstr>
      <vt:lpstr>IMPATTO AMBIENTALE DEGLI ALIMENTI </vt:lpstr>
      <vt:lpstr>Obiettivi</vt:lpstr>
      <vt:lpstr>GLOBAL WARMING</vt:lpstr>
      <vt:lpstr>CAUSE DEL RECENTE RISCALDAMENTO GLOBALE </vt:lpstr>
      <vt:lpstr>Presentazione standard di PowerPoint</vt:lpstr>
      <vt:lpstr>Presentazione standard di PowerPoint</vt:lpstr>
      <vt:lpstr>Presentazione standard di PowerPoint</vt:lpstr>
      <vt:lpstr>INFLUENZA DEI GAS SERRA    NELL’ATMOSFERA</vt:lpstr>
      <vt:lpstr>ALIMENTI</vt:lpstr>
      <vt:lpstr>INDICATORI</vt:lpstr>
      <vt:lpstr>Food Miles</vt:lpstr>
      <vt:lpstr>Presentazione standard di PowerPoint</vt:lpstr>
      <vt:lpstr>Presentazione standard di PowerPoint</vt:lpstr>
      <vt:lpstr>    Life-Cycle Assessment (LCA)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L’IMPATTO AMBIENTALE DELL’IMBALLAGGIO DEGLI ALIMENTI SULL’AMBIENTE MARINO</vt:lpstr>
      <vt:lpstr>Presentazione standard di PowerPoint</vt:lpstr>
      <vt:lpstr>Presentazione standard di PowerPoint</vt:lpstr>
      <vt:lpstr>Presentazione standard di PowerPoint</vt:lpstr>
      <vt:lpstr>Tabella delle attività svolte negli ultimi anni</vt:lpstr>
      <vt:lpstr>Presentazione standard di PowerPoint</vt:lpstr>
      <vt:lpstr>Presentazione standard di PowerPoint</vt:lpstr>
      <vt:lpstr>Presentazione standard di PowerPoint</vt:lpstr>
      <vt:lpstr>Disastri succulenti</vt:lpstr>
      <vt:lpstr>Il 16% delle sostanze nutritive che dovremmo ingerire è composto dalle proteine </vt:lpstr>
      <vt:lpstr> La produzione di carni rosse incide pesantemente sulle emissioni di CO2 e sui consumi di acqua per l’allevamento degli animali </vt:lpstr>
      <vt:lpstr>Presentazione standard di PowerPoint</vt:lpstr>
      <vt:lpstr>Presentazione standard di PowerPoint</vt:lpstr>
      <vt:lpstr>Presentazione standard di PowerPoint</vt:lpstr>
      <vt:lpstr>L’ultima mattanza</vt:lpstr>
      <vt:lpstr>Presentazione standard di PowerPoint</vt:lpstr>
      <vt:lpstr>HANNO PARTECIPATO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IMPATTO AMBIENTALE DEGLI ALIMENTI</dc:title>
  <dc:creator>Francesca</dc:creator>
  <cp:lastModifiedBy>Francesca</cp:lastModifiedBy>
  <cp:revision>30</cp:revision>
  <dcterms:modified xsi:type="dcterms:W3CDTF">2014-05-08T21:10:07Z</dcterms:modified>
</cp:coreProperties>
</file>