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11F738-58EE-4C3B-831F-DBE6EBB4B6F7}" type="datetimeFigureOut">
              <a:rPr lang="es-ES" smtClean="0"/>
              <a:t>05/04/2014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31B37E-27A7-48AF-AD77-641F9021C376}"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1" name="Shape 2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68" name="Shape 2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17" name="Shape 2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3" name="Shape 22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29" name="Shape 2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35" name="Shape 2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1" name="Shape 2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47" name="Shape 2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txBox="1">
            <a:spLocks noGrp="1"/>
          </p:cNvSpPr>
          <p:nvPr>
            <p:ph type="body" idx="1"/>
          </p:nvPr>
        </p:nvSpPr>
        <p:spPr>
          <a:xfrm>
            <a:off x="685800" y="4343400"/>
            <a:ext cx="5486399" cy="4114800"/>
          </a:xfrm>
          <a:prstGeom prst="rect">
            <a:avLst/>
          </a:prstGeom>
        </p:spPr>
        <p:txBody>
          <a:bodyPr lIns="91425" tIns="91425" rIns="91425" bIns="91425" anchor="ctr" anchorCtr="0">
            <a:noAutofit/>
          </a:bodyPr>
          <a:lstStyle/>
          <a:p>
            <a:endParaRPr/>
          </a:p>
        </p:txBody>
      </p:sp>
      <p:sp>
        <p:nvSpPr>
          <p:cNvPr id="254" name="Shape 2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74637"/>
            <a:ext cx="8229600" cy="1143200"/>
          </a:xfrm>
          <a:prstGeom prst="rect">
            <a:avLst/>
          </a:prstGeom>
        </p:spPr>
        <p:txBody>
          <a:bodyPr lIns="91425" tIns="91425" rIns="91425" bIns="91425" anchor="b" anchorCtr="0"/>
          <a:lstStyle>
            <a:lvl1pPr>
              <a:defRPr>
                <a:solidFill>
                  <a:srgbClr val="DA0002"/>
                </a:solidFill>
              </a:defRPr>
            </a:lvl1pPr>
            <a:lvl2pPr>
              <a:defRPr>
                <a:solidFill>
                  <a:srgbClr val="DA0002"/>
                </a:solidFill>
              </a:defRPr>
            </a:lvl2pPr>
            <a:lvl3pPr>
              <a:defRPr>
                <a:solidFill>
                  <a:srgbClr val="DA0002"/>
                </a:solidFill>
              </a:defRPr>
            </a:lvl3pPr>
            <a:lvl4pPr>
              <a:defRPr>
                <a:solidFill>
                  <a:srgbClr val="DA0002"/>
                </a:solidFill>
              </a:defRPr>
            </a:lvl4pPr>
            <a:lvl5pPr>
              <a:defRPr>
                <a:solidFill>
                  <a:srgbClr val="DA0002"/>
                </a:solidFill>
              </a:defRPr>
            </a:lvl5pPr>
            <a:lvl6pPr>
              <a:defRPr>
                <a:solidFill>
                  <a:srgbClr val="DA0002"/>
                </a:solidFill>
              </a:defRPr>
            </a:lvl6pPr>
            <a:lvl7pPr>
              <a:defRPr>
                <a:solidFill>
                  <a:srgbClr val="DA0002"/>
                </a:solidFill>
              </a:defRPr>
            </a:lvl7pPr>
            <a:lvl8pPr>
              <a:defRPr>
                <a:solidFill>
                  <a:srgbClr val="DA0002"/>
                </a:solidFill>
              </a:defRPr>
            </a:lvl8pPr>
            <a:lvl9pPr>
              <a:defRPr>
                <a:solidFill>
                  <a:srgbClr val="DA0002"/>
                </a:solidFill>
              </a:defRPr>
            </a:lvl9pPr>
          </a:lstStyle>
          <a:p>
            <a:endParaRPr/>
          </a:p>
        </p:txBody>
      </p:sp>
      <p:sp>
        <p:nvSpPr>
          <p:cNvPr id="15" name="Shape 15"/>
          <p:cNvSpPr txBox="1">
            <a:spLocks noGrp="1"/>
          </p:cNvSpPr>
          <p:nvPr>
            <p:ph type="body" idx="1"/>
          </p:nvPr>
        </p:nvSpPr>
        <p:spPr>
          <a:xfrm>
            <a:off x="457200" y="1600201"/>
            <a:ext cx="8229600" cy="49675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cxnSp>
        <p:nvCxnSpPr>
          <p:cNvPr id="16" name="Shape 16"/>
          <p:cNvCxnSpPr/>
          <p:nvPr/>
        </p:nvCxnSpPr>
        <p:spPr>
          <a:xfrm>
            <a:off x="457200" y="1524000"/>
            <a:ext cx="8229600" cy="0"/>
          </a:xfrm>
          <a:prstGeom prst="straightConnector1">
            <a:avLst/>
          </a:prstGeom>
          <a:noFill/>
          <a:ln w="50800" cap="flat">
            <a:solidFill>
              <a:srgbClr val="DA0002"/>
            </a:solidFill>
            <a:prstDash val="solid"/>
            <a:round/>
            <a:headEnd type="none" w="med" len="med"/>
            <a:tailEnd type="none" w="med" len="med"/>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EE1643B-3BC7-4625-88F7-1DEB11C0DE9A}" type="datetimeFigureOut">
              <a:rPr lang="es-ES" smtClean="0"/>
              <a:t>05/04/2014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F6822D4-9E65-410A-9309-B0FA4D029269}"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E1643B-3BC7-4625-88F7-1DEB11C0DE9A}" type="datetimeFigureOut">
              <a:rPr lang="es-ES" smtClean="0"/>
              <a:t>05/04/2014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6822D4-9E65-410A-9309-B0FA4D029269}"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EBALUAZIO TRESNEN </a:t>
            </a:r>
            <a:br>
              <a:rPr lang="es-ES"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br>
            <a:r>
              <a:rPr lang="es-ES" b="1" dirty="0" smtClean="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rPr>
              <a:t>ADIBIDEAK</a:t>
            </a:r>
            <a:endParaRPr lang="es-ES" b="1" dirty="0">
              <a:ln w="18000">
                <a:solidFill>
                  <a:schemeClr val="accent2">
                    <a:satMod val="140000"/>
                  </a:schemeClr>
                </a:solidFill>
                <a:prstDash val="solid"/>
                <a:miter lim="800000"/>
              </a:ln>
              <a:solidFill>
                <a:schemeClr val="accent2"/>
              </a:solidFill>
              <a:effectLst>
                <a:outerShdw blurRad="25500" dist="23000" dir="7020000" algn="tl">
                  <a:srgbClr val="000000">
                    <a:alpha val="50000"/>
                  </a:srgbClr>
                </a:outerShdw>
              </a:effectLst>
            </a:endParaRPr>
          </a:p>
        </p:txBody>
      </p:sp>
      <p:sp>
        <p:nvSpPr>
          <p:cNvPr id="3" name="2 Subtítulo"/>
          <p:cNvSpPr>
            <a:spLocks noGrp="1"/>
          </p:cNvSpPr>
          <p:nvPr>
            <p:ph type="subTitle" idx="1"/>
          </p:nvPr>
        </p:nvSpPr>
        <p:spPr/>
        <p:txBody>
          <a:bodyPr/>
          <a:lstStyle/>
          <a:p>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Shape 249"/>
          <p:cNvSpPr txBox="1"/>
          <p:nvPr/>
        </p:nvSpPr>
        <p:spPr>
          <a:xfrm>
            <a:off x="3048000" y="228601"/>
            <a:ext cx="2819400" cy="457199"/>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2400" b="1" i="0" u="none" strike="noStrike" cap="none" baseline="0">
                <a:solidFill>
                  <a:schemeClr val="lt1"/>
                </a:solidFill>
                <a:latin typeface="Arial"/>
                <a:ea typeface="Arial"/>
                <a:cs typeface="Arial"/>
                <a:sym typeface="Arial"/>
              </a:rPr>
              <a:t>KONTROL-ORRIA</a:t>
            </a:r>
          </a:p>
        </p:txBody>
      </p:sp>
      <p:graphicFrame>
        <p:nvGraphicFramePr>
          <p:cNvPr id="250" name="Shape 250"/>
          <p:cNvGraphicFramePr/>
          <p:nvPr/>
        </p:nvGraphicFramePr>
        <p:xfrm>
          <a:off x="381000" y="838200"/>
          <a:ext cx="8458200" cy="4516107"/>
        </p:xfrm>
        <a:graphic>
          <a:graphicData uri="http://schemas.openxmlformats.org/drawingml/2006/table">
            <a:tbl>
              <a:tblPr>
                <a:noFill/>
              </a:tblPr>
              <a:tblGrid>
                <a:gridCol w="6248400"/>
                <a:gridCol w="762000"/>
                <a:gridCol w="762000"/>
                <a:gridCol w="685800"/>
              </a:tblGrid>
              <a:tr h="711227">
                <a:tc gridSpan="4">
                  <a:txBody>
                    <a:bodyPr/>
                    <a:lstStyle/>
                    <a:p>
                      <a:pPr marL="0" marR="0" lvl="0" indent="0" algn="ctr" rtl="0">
                        <a:lnSpc>
                          <a:spcPct val="100000"/>
                        </a:lnSpc>
                        <a:spcBef>
                          <a:spcPts val="0"/>
                        </a:spcBef>
                        <a:spcAft>
                          <a:spcPts val="0"/>
                        </a:spcAft>
                        <a:buClr>
                          <a:schemeClr val="lt1"/>
                        </a:buClr>
                        <a:buSzPct val="25000"/>
                        <a:buFont typeface="Arial"/>
                        <a:buNone/>
                      </a:pPr>
                      <a:r>
                        <a:rPr lang="eu" sz="1900" b="1" i="0" u="none" strike="noStrike" cap="none" baseline="0">
                          <a:solidFill>
                            <a:schemeClr val="lt1"/>
                          </a:solidFill>
                          <a:latin typeface="Arial"/>
                          <a:ea typeface="Arial"/>
                          <a:cs typeface="Arial"/>
                          <a:sym typeface="Arial"/>
                        </a:rPr>
                        <a:t>EGUNEROKOA EBALUATZEKO TXANTILOIA</a:t>
                      </a:r>
                    </a:p>
                    <a:p>
                      <a:pPr marL="0" marR="0" lvl="0" indent="0" algn="l" rtl="0">
                        <a:lnSpc>
                          <a:spcPct val="100000"/>
                        </a:lnSpc>
                        <a:spcBef>
                          <a:spcPts val="300"/>
                        </a:spcBef>
                        <a:spcAft>
                          <a:spcPts val="0"/>
                        </a:spcAft>
                        <a:buClr>
                          <a:schemeClr val="lt1"/>
                        </a:buClr>
                        <a:buSzPct val="25000"/>
                        <a:buFont typeface="Arial"/>
                        <a:buNone/>
                      </a:pPr>
                      <a:r>
                        <a:rPr lang="eu" sz="1900" b="1" i="0" u="none" strike="noStrike" cap="none" baseline="0">
                          <a:solidFill>
                            <a:schemeClr val="lt1"/>
                          </a:solidFill>
                          <a:latin typeface="Arial"/>
                          <a:ea typeface="Arial"/>
                          <a:cs typeface="Arial"/>
                          <a:sym typeface="Arial"/>
                        </a:rPr>
                        <a:t>Ikaslea:                                                                                         1          2         3</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solidFill>
                      <a:schemeClr val="accent2"/>
                    </a:solidFill>
                  </a:tcPr>
                </a:tc>
                <a:tc hMerge="1">
                  <a:txBody>
                    <a:bodyPr/>
                    <a:lstStyle/>
                    <a:p>
                      <a:endParaRPr lang="es-ES"/>
                    </a:p>
                  </a:txBody>
                  <a:tcPr/>
                </a:tc>
                <a:tc hMerge="1">
                  <a:txBody>
                    <a:bodyPr/>
                    <a:lstStyle/>
                    <a:p>
                      <a:endParaRPr lang="es-ES"/>
                    </a:p>
                  </a:txBody>
                  <a:tcPr/>
                </a:tc>
                <a:tc hMerge="1">
                  <a:txBody>
                    <a:bodyPr/>
                    <a:lstStyle/>
                    <a:p>
                      <a:endParaRPr lang="es-ES"/>
                    </a:p>
                  </a:txBody>
                  <a:tcPr/>
                </a:tc>
              </a:tr>
              <a:tr h="67626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Idatzizko eta irudien informazioa ondo ordenatua agertzen da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93700">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1. pertsona mantentzen da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Aditzak lehenaldian daude</a:t>
                      </a:r>
                      <a:r>
                        <a:rPr lang="eu" sz="1900" b="0" i="0" u="none" strike="noStrike" cap="none" baseline="0">
                          <a:solidFill>
                            <a:schemeClr val="dk1"/>
                          </a:solidFill>
                          <a:latin typeface="Arial"/>
                          <a:ea typeface="Arial"/>
                          <a:cs typeface="Arial"/>
                          <a:sym typeface="Arial"/>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Hiztegia egokia eta aberatsa da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Garaia eta tokiaren elementu deskribatzaileak agertzen dira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Hizkuntzaren erabilera adierazgarria da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Aurkibidea agertzen da</a:t>
                      </a:r>
                      <a:r>
                        <a:rPr lang="eu" sz="1900" b="0" i="0" u="none" strike="noStrike" cap="none" baseline="0">
                          <a:solidFill>
                            <a:schemeClr val="dk1"/>
                          </a:solidFill>
                          <a:latin typeface="Times New Roman"/>
                          <a:ea typeface="Times New Roman"/>
                          <a:cs typeface="Times New Roman"/>
                          <a:sym typeface="Times New Roman"/>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57227">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Portadaren diseinua egokia da</a:t>
                      </a:r>
                      <a:r>
                        <a:rPr lang="eu" sz="1900" b="0" i="0" u="none" strike="noStrike" cap="none" baseline="0">
                          <a:solidFill>
                            <a:schemeClr val="dk1"/>
                          </a:solidFill>
                          <a:latin typeface="Arial"/>
                          <a:ea typeface="Arial"/>
                          <a:cs typeface="Arial"/>
                          <a:sym typeface="Arial"/>
                        </a:rPr>
                        <a:t> </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
        <p:nvSpPr>
          <p:cNvPr id="251" name="Shape 251"/>
          <p:cNvSpPr txBox="1"/>
          <p:nvPr/>
        </p:nvSpPr>
        <p:spPr>
          <a:xfrm>
            <a:off x="609600" y="6019800"/>
            <a:ext cx="1295400" cy="701675"/>
          </a:xfrm>
          <a:prstGeom prst="rect">
            <a:avLst/>
          </a:prstGeom>
          <a:solidFill>
            <a:schemeClr val="accent2"/>
          </a:solidFill>
          <a:ln>
            <a:noFill/>
          </a:ln>
        </p:spPr>
        <p:txBody>
          <a:bodyPr lIns="91425" tIns="45700" rIns="91425" bIns="45700" anchor="t" anchorCtr="0">
            <a:noAutofit/>
          </a:bodyPr>
          <a:lstStyle/>
          <a:p>
            <a:pPr marL="0" marR="0" lvl="0" indent="0" algn="l" rtl="0">
              <a:spcBef>
                <a:spcPts val="0"/>
              </a:spcBef>
              <a:spcAft>
                <a:spcPts val="0"/>
              </a:spcAft>
              <a:buSzPct val="25000"/>
              <a:buNone/>
            </a:pPr>
            <a:r>
              <a:rPr lang="eu" sz="1000" b="1" i="0" u="none" strike="noStrike" cap="none" baseline="0">
                <a:solidFill>
                  <a:schemeClr val="lt1"/>
                </a:solidFill>
                <a:latin typeface="Arial"/>
                <a:ea typeface="Arial"/>
                <a:cs typeface="Arial"/>
                <a:sym typeface="Arial"/>
              </a:rPr>
              <a:t>1.-Egokia</a:t>
            </a:r>
          </a:p>
          <a:p>
            <a:pPr marL="0" marR="0" lvl="0" indent="0" algn="l" rtl="0">
              <a:spcBef>
                <a:spcPts val="500"/>
              </a:spcBef>
              <a:spcAft>
                <a:spcPts val="0"/>
              </a:spcAft>
              <a:buSzPct val="25000"/>
              <a:buNone/>
            </a:pPr>
            <a:r>
              <a:rPr lang="eu" sz="1000" b="1" i="0" u="none" strike="noStrike" cap="none" baseline="0">
                <a:solidFill>
                  <a:schemeClr val="lt1"/>
                </a:solidFill>
                <a:latin typeface="Arial"/>
                <a:ea typeface="Arial"/>
                <a:cs typeface="Arial"/>
                <a:sym typeface="Arial"/>
              </a:rPr>
              <a:t>2.- Nahikoa</a:t>
            </a:r>
          </a:p>
          <a:p>
            <a:pPr marL="0" marR="0" lvl="0" indent="0" algn="l" rtl="0">
              <a:spcBef>
                <a:spcPts val="500"/>
              </a:spcBef>
              <a:spcAft>
                <a:spcPts val="0"/>
              </a:spcAft>
              <a:buSzPct val="25000"/>
              <a:buNone/>
            </a:pPr>
            <a:r>
              <a:rPr lang="eu" sz="1000" b="1" i="0" u="none" strike="noStrike" cap="none" baseline="0">
                <a:solidFill>
                  <a:schemeClr val="lt1"/>
                </a:solidFill>
                <a:latin typeface="Arial"/>
                <a:ea typeface="Arial"/>
                <a:cs typeface="Arial"/>
                <a:sym typeface="Arial"/>
              </a:rPr>
              <a:t>3.- Desegokia</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p:nvPr/>
        </p:nvSpPr>
        <p:spPr>
          <a:xfrm>
            <a:off x="304800" y="228600"/>
            <a:ext cx="5791200" cy="366712"/>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1800" b="1" i="0" u="none" strike="noStrike" cap="none" baseline="0">
                <a:solidFill>
                  <a:schemeClr val="lt1"/>
                </a:solidFill>
                <a:latin typeface="Arial"/>
                <a:ea typeface="Arial"/>
                <a:cs typeface="Arial"/>
                <a:sym typeface="Arial"/>
              </a:rPr>
              <a:t>INFORMAZIOA LANTZEKO JARRAIBIDEAK</a:t>
            </a:r>
          </a:p>
        </p:txBody>
      </p:sp>
      <p:graphicFrame>
        <p:nvGraphicFramePr>
          <p:cNvPr id="257" name="Shape 257"/>
          <p:cNvGraphicFramePr/>
          <p:nvPr/>
        </p:nvGraphicFramePr>
        <p:xfrm>
          <a:off x="685800" y="762000"/>
          <a:ext cx="7848600" cy="5169867"/>
        </p:xfrm>
        <a:graphic>
          <a:graphicData uri="http://schemas.openxmlformats.org/drawingml/2006/table">
            <a:tbl>
              <a:tblPr>
                <a:noFill/>
              </a:tblPr>
              <a:tblGrid>
                <a:gridCol w="1371600"/>
                <a:gridCol w="1244600"/>
                <a:gridCol w="1308100"/>
                <a:gridCol w="1308100"/>
                <a:gridCol w="1308100"/>
                <a:gridCol w="1308100"/>
              </a:tblGrid>
              <a:tr h="457227">
                <a:tc>
                  <a:txBody>
                    <a:bodyPr/>
                    <a:lstStyle/>
                    <a:p>
                      <a:endParaRPr sz="2400"/>
                    </a:p>
                  </a:txBody>
                  <a:tcPr marL="91450" marR="91450" marT="45733" marB="45733">
                    <a:lnR w="38100" cap="flat">
                      <a:solidFill>
                        <a:schemeClr val="dk1"/>
                      </a:solidFill>
                      <a:prstDash val="solid"/>
                      <a:round/>
                      <a:headEnd type="none" w="med" len="med"/>
                      <a:tailEnd type="none" w="med" len="med"/>
                    </a:lnR>
                    <a:lnB w="381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200" b="1" i="0" u="none" strike="noStrike" cap="none" baseline="0">
                          <a:solidFill>
                            <a:schemeClr val="dk1"/>
                          </a:solidFill>
                          <a:latin typeface="Arial"/>
                          <a:ea typeface="Arial"/>
                          <a:cs typeface="Arial"/>
                          <a:sym typeface="Arial"/>
                        </a:rPr>
                        <a:t>MUGATUA</a:t>
                      </a:r>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rgbClr val="FF9966"/>
                    </a:solidFill>
                  </a:tcPr>
                </a:tc>
                <a:tc>
                  <a:txBody>
                    <a:bodyPr/>
                    <a:lstStyle/>
                    <a:p>
                      <a:pPr marL="0" marR="0" lvl="0" indent="0" algn="l" rtl="0">
                        <a:lnSpc>
                          <a:spcPct val="100000"/>
                        </a:lnSpc>
                        <a:spcBef>
                          <a:spcPts val="0"/>
                        </a:spcBef>
                        <a:spcAft>
                          <a:spcPts val="0"/>
                        </a:spcAft>
                        <a:buClr>
                          <a:schemeClr val="dk1"/>
                        </a:buClr>
                        <a:buSzPct val="25000"/>
                        <a:buFont typeface="Arial"/>
                        <a:buNone/>
                      </a:pPr>
                      <a:r>
                        <a:rPr lang="eu" sz="1200" b="1" i="0" u="none" strike="noStrike" cap="none" baseline="0">
                          <a:solidFill>
                            <a:schemeClr val="dk1"/>
                          </a:solidFill>
                          <a:latin typeface="Arial"/>
                          <a:ea typeface="Arial"/>
                          <a:cs typeface="Arial"/>
                          <a:sym typeface="Arial"/>
                        </a:rPr>
                        <a:t>GARATZE BIDEAN</a:t>
                      </a:r>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rgbClr val="FF9966"/>
                    </a:solidFill>
                  </a:tcPr>
                </a:tc>
                <a:tc>
                  <a:txBody>
                    <a:bodyPr/>
                    <a:lstStyle/>
                    <a:p>
                      <a:pPr marL="0" marR="0" lvl="0" indent="0" algn="l" rtl="0">
                        <a:lnSpc>
                          <a:spcPct val="100000"/>
                        </a:lnSpc>
                        <a:spcBef>
                          <a:spcPts val="0"/>
                        </a:spcBef>
                        <a:spcAft>
                          <a:spcPts val="0"/>
                        </a:spcAft>
                        <a:buClr>
                          <a:schemeClr val="dk1"/>
                        </a:buClr>
                        <a:buSzPct val="25000"/>
                        <a:buFont typeface="Arial"/>
                        <a:buNone/>
                      </a:pPr>
                      <a:r>
                        <a:rPr lang="eu" sz="1200" b="1" i="0" u="none" strike="noStrike" cap="none" baseline="0">
                          <a:solidFill>
                            <a:schemeClr val="dk1"/>
                          </a:solidFill>
                          <a:latin typeface="Arial"/>
                          <a:ea typeface="Arial"/>
                          <a:cs typeface="Arial"/>
                          <a:sym typeface="Arial"/>
                        </a:rPr>
                        <a:t>ONA</a:t>
                      </a:r>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rgbClr val="FF9966"/>
                    </a:solidFill>
                  </a:tcPr>
                </a:tc>
                <a:tc>
                  <a:txBody>
                    <a:bodyPr/>
                    <a:lstStyle/>
                    <a:p>
                      <a:pPr marL="0" marR="0" lvl="0" indent="0" algn="l" rtl="0">
                        <a:lnSpc>
                          <a:spcPct val="100000"/>
                        </a:lnSpc>
                        <a:spcBef>
                          <a:spcPts val="0"/>
                        </a:spcBef>
                        <a:spcAft>
                          <a:spcPts val="0"/>
                        </a:spcAft>
                        <a:buClr>
                          <a:schemeClr val="dk1"/>
                        </a:buClr>
                        <a:buSzPct val="25000"/>
                        <a:buFont typeface="Arial"/>
                        <a:buNone/>
                      </a:pPr>
                      <a:r>
                        <a:rPr lang="eu" sz="1200" b="1" i="0" u="none" strike="noStrike" cap="none" baseline="0">
                          <a:solidFill>
                            <a:schemeClr val="dk1"/>
                          </a:solidFill>
                          <a:latin typeface="Arial"/>
                          <a:ea typeface="Arial"/>
                          <a:cs typeface="Arial"/>
                          <a:sym typeface="Arial"/>
                        </a:rPr>
                        <a:t>AURRERATUA</a:t>
                      </a:r>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rgbClr val="FF9966"/>
                    </a:solidFill>
                  </a:tcPr>
                </a:tc>
                <a:tc>
                  <a:txBody>
                    <a:bodyPr/>
                    <a:lstStyle/>
                    <a:p>
                      <a:pPr marL="0" marR="0" lvl="0" indent="0" algn="l" rtl="0">
                        <a:lnSpc>
                          <a:spcPct val="100000"/>
                        </a:lnSpc>
                        <a:spcBef>
                          <a:spcPts val="0"/>
                        </a:spcBef>
                        <a:spcAft>
                          <a:spcPts val="0"/>
                        </a:spcAft>
                        <a:buClr>
                          <a:schemeClr val="dk1"/>
                        </a:buClr>
                        <a:buSzPct val="25000"/>
                        <a:buFont typeface="Arial"/>
                        <a:buNone/>
                      </a:pPr>
                      <a:r>
                        <a:rPr lang="eu" sz="1200" b="1" i="0" u="none" strike="noStrike" cap="none" baseline="0">
                          <a:solidFill>
                            <a:schemeClr val="dk1"/>
                          </a:solidFill>
                          <a:latin typeface="Arial"/>
                          <a:ea typeface="Arial"/>
                          <a:cs typeface="Arial"/>
                          <a:sym typeface="Arial"/>
                        </a:rPr>
                        <a:t>BIKAINA</a:t>
                      </a:r>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rgbClr val="FF9966"/>
                    </a:solidFill>
                  </a:tcPr>
                </a:tc>
              </a:tr>
              <a:tr h="676267">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Ideiak konektatzen ditu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r>
              <a:tr h="1209067">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Informazio garrantzisua eta ideiak etiketatu eta identifikatzen ditu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r>
              <a:tr h="677867">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Datuak eta ideiak antolatzen ditu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r>
              <a:tr h="819133">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Ideiak etiketatu eta kategorietan jartzen ditu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r>
              <a:tr h="677867">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Informazioa interpretatzen du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38100" cap="flat">
                      <a:solidFill>
                        <a:schemeClr val="dk1"/>
                      </a:solidFill>
                      <a:prstDash val="solid"/>
                      <a:round/>
                      <a:headEnd type="none" w="med" len="med"/>
                      <a:tailEnd type="none" w="med" len="med"/>
                    </a:lnB>
                  </a:tcPr>
                </a:tc>
              </a:tr>
              <a:tr h="677867">
                <a:tc>
                  <a:txBody>
                    <a:bodyPr/>
                    <a:lstStyle/>
                    <a:p>
                      <a:pPr marL="0" marR="0" lvl="0" indent="0" algn="l" rtl="0">
                        <a:lnSpc>
                          <a:spcPct val="100000"/>
                        </a:lnSpc>
                        <a:spcBef>
                          <a:spcPts val="0"/>
                        </a:spcBef>
                        <a:spcAft>
                          <a:spcPts val="0"/>
                        </a:spcAft>
                        <a:buClr>
                          <a:schemeClr val="lt1"/>
                        </a:buClr>
                        <a:buSzPct val="25000"/>
                        <a:buFont typeface="Arial"/>
                        <a:buNone/>
                      </a:pPr>
                      <a:r>
                        <a:rPr lang="eu" sz="1500" b="1" i="0" u="none" strike="noStrike" cap="none" baseline="0">
                          <a:solidFill>
                            <a:schemeClr val="lt1"/>
                          </a:solidFill>
                          <a:latin typeface="Arial"/>
                          <a:ea typeface="Arial"/>
                          <a:cs typeface="Arial"/>
                          <a:sym typeface="Arial"/>
                        </a:rPr>
                        <a:t>Informazioa laburtzen du</a:t>
                      </a:r>
                    </a:p>
                  </a:txBody>
                  <a:tcPr marL="91450" marR="91450" marT="45733" marB="45733">
                    <a:lnL w="5715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solidFill>
                      <a:schemeClr val="accent2"/>
                    </a:solidFill>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3810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tcPr>
                </a:tc>
                <a:tc>
                  <a:txBody>
                    <a:bodyPr/>
                    <a:lstStyle/>
                    <a:p>
                      <a:endParaRPr sz="2400"/>
                    </a:p>
                  </a:txBody>
                  <a:tcPr marL="91450" marR="91450" marT="45733" marB="45733">
                    <a:lnL w="38100" cap="flat">
                      <a:solidFill>
                        <a:schemeClr val="dk1"/>
                      </a:solidFill>
                      <a:prstDash val="solid"/>
                      <a:round/>
                      <a:headEnd type="none" w="med" len="med"/>
                      <a:tailEnd type="none" w="med" len="med"/>
                    </a:lnL>
                    <a:lnR w="57150" cap="flat">
                      <a:solidFill>
                        <a:schemeClr val="dk1"/>
                      </a:solidFill>
                      <a:prstDash val="solid"/>
                      <a:round/>
                      <a:headEnd type="none" w="med" len="med"/>
                      <a:tailEnd type="none" w="med" len="med"/>
                    </a:lnR>
                    <a:lnT w="38100" cap="flat">
                      <a:solidFill>
                        <a:schemeClr val="dk1"/>
                      </a:solidFill>
                      <a:prstDash val="solid"/>
                      <a:round/>
                      <a:headEnd type="none" w="med" len="med"/>
                      <a:tailEnd type="none" w="med" len="med"/>
                    </a:lnT>
                    <a:lnB w="57150" cap="flat">
                      <a:solidFill>
                        <a:schemeClr val="dk1"/>
                      </a:solidFill>
                      <a:prstDash val="solid"/>
                      <a:round/>
                      <a:headEnd type="none" w="med" len="med"/>
                      <a:tailEnd type="none" w="med" len="med"/>
                    </a:lnB>
                  </a:tcPr>
                </a:tc>
              </a:tr>
            </a:tbl>
          </a:graphicData>
        </a:graphic>
      </p:graphicFrame>
      <p:sp>
        <p:nvSpPr>
          <p:cNvPr id="258" name="Shape 258"/>
          <p:cNvSpPr txBox="1"/>
          <p:nvPr/>
        </p:nvSpPr>
        <p:spPr>
          <a:xfrm>
            <a:off x="6477000" y="228600"/>
            <a:ext cx="1828800" cy="366712"/>
          </a:xfrm>
          <a:prstGeom prst="rect">
            <a:avLst/>
          </a:prstGeom>
          <a:solidFill>
            <a:schemeClr val="accent2"/>
          </a:solidFill>
          <a:ln>
            <a:noFill/>
          </a:ln>
        </p:spPr>
        <p:txBody>
          <a:bodyPr lIns="91425" tIns="45700" rIns="91425" bIns="45700" anchor="t" anchorCtr="0">
            <a:noAutofit/>
          </a:bodyPr>
          <a:lstStyle/>
          <a:p>
            <a:pPr marL="0" marR="0" lvl="0" indent="0" algn="l" rtl="0">
              <a:spcBef>
                <a:spcPts val="0"/>
              </a:spcBef>
              <a:spcAft>
                <a:spcPts val="0"/>
              </a:spcAft>
              <a:buSzPct val="25000"/>
              <a:buNone/>
            </a:pPr>
            <a:r>
              <a:rPr lang="eu" sz="1800" b="1" i="0" u="none" strike="noStrike" cap="none" baseline="0">
                <a:solidFill>
                  <a:schemeClr val="lt1"/>
                </a:solidFill>
                <a:latin typeface="Arial"/>
                <a:ea typeface="Arial"/>
                <a:cs typeface="Arial"/>
                <a:sym typeface="Arial"/>
              </a:rPr>
              <a:t>ERRUBRIKA</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graphicFrame>
        <p:nvGraphicFramePr>
          <p:cNvPr id="263" name="Shape 263"/>
          <p:cNvGraphicFramePr/>
          <p:nvPr/>
        </p:nvGraphicFramePr>
        <p:xfrm>
          <a:off x="304800" y="1219200"/>
          <a:ext cx="8305800" cy="4774160"/>
        </p:xfrm>
        <a:graphic>
          <a:graphicData uri="http://schemas.openxmlformats.org/drawingml/2006/table">
            <a:tbl>
              <a:tblPr>
                <a:noFill/>
              </a:tblPr>
              <a:tblGrid>
                <a:gridCol w="1295400"/>
                <a:gridCol w="1076325"/>
                <a:gridCol w="1438275"/>
                <a:gridCol w="838200"/>
                <a:gridCol w="1161100"/>
                <a:gridCol w="1429700"/>
                <a:gridCol w="1066800"/>
              </a:tblGrid>
              <a:tr h="708000">
                <a:tc gridSpan="7">
                  <a:txBody>
                    <a:bodyPr/>
                    <a:lstStyle/>
                    <a:p>
                      <a:pPr marL="0" marR="0" lvl="0" indent="0" algn="l" rtl="0">
                        <a:lnSpc>
                          <a:spcPct val="100000"/>
                        </a:lnSpc>
                        <a:spcBef>
                          <a:spcPts val="0"/>
                        </a:spcBef>
                        <a:spcAft>
                          <a:spcPts val="0"/>
                        </a:spcAft>
                        <a:buClr>
                          <a:srgbClr val="663300"/>
                        </a:buClr>
                        <a:buSzPct val="25000"/>
                        <a:buFont typeface="Arial"/>
                        <a:buNone/>
                      </a:pPr>
                      <a:r>
                        <a:rPr lang="eu" sz="1600" b="1" i="0" u="none" strike="noStrike" cap="none" baseline="0">
                          <a:solidFill>
                            <a:srgbClr val="663300"/>
                          </a:solidFill>
                          <a:latin typeface="Arial"/>
                          <a:ea typeface="Arial"/>
                          <a:cs typeface="Arial"/>
                          <a:sym typeface="Arial"/>
                        </a:rPr>
                        <a:t>HELBURU DIDAKTIKOAK:</a:t>
                      </a:r>
                    </a:p>
                    <a:p>
                      <a:endParaRPr sz="2400"/>
                    </a:p>
                  </a:txBody>
                  <a:tcPr marL="91450" marR="91450" marT="45733" marB="45733">
                    <a:lnL w="57150"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57150"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99CC00"/>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581000">
                <a:tc gridSpan="7">
                  <a:txBody>
                    <a:bodyPr/>
                    <a:lstStyle/>
                    <a:p>
                      <a:pPr marL="0" marR="0" lvl="0" indent="0" algn="l" rtl="0">
                        <a:lnSpc>
                          <a:spcPct val="100000"/>
                        </a:lnSpc>
                        <a:spcBef>
                          <a:spcPts val="0"/>
                        </a:spcBef>
                        <a:spcAft>
                          <a:spcPts val="0"/>
                        </a:spcAft>
                        <a:buClr>
                          <a:srgbClr val="663300"/>
                        </a:buClr>
                        <a:buSzPct val="25000"/>
                        <a:buFont typeface="Arial"/>
                        <a:buNone/>
                      </a:pPr>
                      <a:r>
                        <a:rPr lang="eu" sz="1500" b="1" i="0" u="none" strike="noStrike" cap="none" baseline="0">
                          <a:solidFill>
                            <a:srgbClr val="663300"/>
                          </a:solidFill>
                          <a:latin typeface="Arial"/>
                          <a:ea typeface="Arial"/>
                          <a:cs typeface="Arial"/>
                          <a:sym typeface="Arial"/>
                        </a:rPr>
                        <a:t>ATAZAK ETA JARDUERAK (JARDUERA BAKOITZEAN JARRAIBIDEAK, PROZEDURAK, EREDUAK, ... EMATEN SAIATU)</a:t>
                      </a:r>
                    </a:p>
                  </a:txBody>
                  <a:tcPr marL="91450" marR="91450" marT="45733" marB="45733">
                    <a:lnL w="57150"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CC66"/>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416587">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1. ATAZA</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BALIABIDEAK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TALDEKATZEA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DENBORA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LANDUTAKO GAITASUNAK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IKASKUNTZA-TRESNAK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EBALUAZIOA</a:t>
                      </a:r>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r>
              <a:tr h="457227">
                <a:tc>
                  <a:txBody>
                    <a:bodyPr/>
                    <a:lstStyle/>
                    <a:p>
                      <a:pPr marL="406400" marR="0" lvl="0" indent="-406400" algn="l" rtl="0">
                        <a:lnSpc>
                          <a:spcPct val="100000"/>
                        </a:lnSpc>
                        <a:spcBef>
                          <a:spcPts val="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1. JARDUERA</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r>
              <a:tr h="457227">
                <a:tc>
                  <a:txBody>
                    <a:bodyPr/>
                    <a:lstStyle/>
                    <a:p>
                      <a:pPr marL="0" marR="0" lvl="0" indent="0" algn="l" rtl="0">
                        <a:lnSpc>
                          <a:spcPct val="100000"/>
                        </a:lnSpc>
                        <a:spcBef>
                          <a:spcPts val="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2. JARDUERA</a:t>
                      </a:r>
                    </a:p>
                    <a:p>
                      <a:pPr marL="0" marR="0" lvl="0" indent="0" algn="l" rtl="0">
                        <a:lnSpc>
                          <a:spcPct val="100000"/>
                        </a:lnSpc>
                        <a:spcBef>
                          <a:spcPts val="20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r>
              <a:tr h="416587">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2. ATAZA</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BALIABIDEAK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TALDEKATZEA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DENBORA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LANDUTAKO GAITASUNAK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IKASKUNTZA-TRESNAK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EBALUAZIOA</a:t>
                      </a:r>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r>
              <a:tr h="457227">
                <a:tc>
                  <a:txBody>
                    <a:bodyPr/>
                    <a:lstStyle/>
                    <a:p>
                      <a:pPr marL="0" marR="0" lvl="0" indent="0" algn="l" rtl="0">
                        <a:lnSpc>
                          <a:spcPct val="100000"/>
                        </a:lnSpc>
                        <a:spcBef>
                          <a:spcPts val="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1. JARDUERA</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r>
              <a:tr h="457227">
                <a:tc>
                  <a:txBody>
                    <a:bodyPr/>
                    <a:lstStyle/>
                    <a:p>
                      <a:pPr marL="0" marR="0" lvl="0" indent="0" algn="l" rtl="0">
                        <a:lnSpc>
                          <a:spcPct val="100000"/>
                        </a:lnSpc>
                        <a:spcBef>
                          <a:spcPts val="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2. JARDUERA</a:t>
                      </a:r>
                    </a:p>
                    <a:p>
                      <a:pPr marL="0" marR="0" lvl="0" indent="0" algn="l" rtl="0">
                        <a:lnSpc>
                          <a:spcPct val="100000"/>
                        </a:lnSpc>
                        <a:spcBef>
                          <a:spcPts val="20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chemeClr val="hlink"/>
                    </a:solidFill>
                  </a:tcPr>
                </a:tc>
              </a:tr>
              <a:tr h="416587">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3. ATAZA</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BALIABIDEAK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TALDEKATZEA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DENBORA</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LANDUTAKO GAITASUNAK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IKASKUNTZA-TRESNAK</a:t>
                      </a:r>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c>
                  <a:txBody>
                    <a:bodyPr/>
                    <a:lstStyle/>
                    <a:p>
                      <a:pPr marL="0" marR="0" lvl="0" indent="0" algn="l" rtl="0">
                        <a:lnSpc>
                          <a:spcPct val="100000"/>
                        </a:lnSpc>
                        <a:spcBef>
                          <a:spcPts val="0"/>
                        </a:spcBef>
                        <a:spcAft>
                          <a:spcPts val="0"/>
                        </a:spcAft>
                        <a:buClr>
                          <a:schemeClr val="lt1"/>
                        </a:buClr>
                        <a:buSzPct val="25000"/>
                        <a:buFont typeface="Arial"/>
                        <a:buNone/>
                      </a:pPr>
                      <a:r>
                        <a:rPr lang="eu" sz="1100" b="1" i="0" u="none" strike="noStrike" cap="none" baseline="0">
                          <a:solidFill>
                            <a:schemeClr val="lt1"/>
                          </a:solidFill>
                          <a:latin typeface="Arial"/>
                          <a:ea typeface="Arial"/>
                          <a:cs typeface="Arial"/>
                          <a:sym typeface="Arial"/>
                        </a:rPr>
                        <a:t>EBALUAZIOA</a:t>
                      </a:r>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28575" cap="flat">
                      <a:solidFill>
                        <a:srgbClr val="663300"/>
                      </a:solidFill>
                      <a:prstDash val="solid"/>
                      <a:round/>
                      <a:headEnd type="none" w="med" len="med"/>
                      <a:tailEnd type="none" w="med" len="med"/>
                    </a:lnB>
                    <a:solidFill>
                      <a:srgbClr val="FF3399"/>
                    </a:solidFill>
                  </a:tcPr>
                </a:tc>
              </a:tr>
              <a:tr h="582600">
                <a:tc>
                  <a:txBody>
                    <a:bodyPr/>
                    <a:lstStyle/>
                    <a:p>
                      <a:pPr marL="406400" marR="0" lvl="0" indent="-406400" algn="l" rtl="0">
                        <a:lnSpc>
                          <a:spcPct val="100000"/>
                        </a:lnSpc>
                        <a:spcBef>
                          <a:spcPts val="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1.JARDUERA</a:t>
                      </a:r>
                    </a:p>
                    <a:p>
                      <a:pPr marL="406400" marR="0" lvl="0" indent="-406400" algn="l" rtl="0">
                        <a:lnSpc>
                          <a:spcPct val="100000"/>
                        </a:lnSpc>
                        <a:spcBef>
                          <a:spcPts val="200"/>
                        </a:spcBef>
                        <a:spcAft>
                          <a:spcPts val="0"/>
                        </a:spcAft>
                        <a:buClr>
                          <a:srgbClr val="663300"/>
                        </a:buClr>
                        <a:buSzPct val="25000"/>
                        <a:buFont typeface="Arial"/>
                        <a:buNone/>
                      </a:pPr>
                      <a:r>
                        <a:rPr lang="eu" sz="1100" b="1" i="0" u="none" strike="noStrike" cap="none" baseline="0">
                          <a:solidFill>
                            <a:srgbClr val="663300"/>
                          </a:solidFill>
                          <a:latin typeface="Arial"/>
                          <a:ea typeface="Arial"/>
                          <a:cs typeface="Arial"/>
                          <a:sym typeface="Arial"/>
                        </a:rPr>
                        <a:t>...</a:t>
                      </a:r>
                    </a:p>
                  </a:txBody>
                  <a:tcPr marL="91450" marR="91450" marT="45733" marB="45733">
                    <a:lnL w="57150"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28575"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c>
                  <a:txBody>
                    <a:bodyPr/>
                    <a:lstStyle/>
                    <a:p>
                      <a:endParaRPr sz="2400"/>
                    </a:p>
                  </a:txBody>
                  <a:tcPr marL="91450" marR="91450" marT="45733" marB="45733">
                    <a:lnL w="28575" cap="flat">
                      <a:solidFill>
                        <a:srgbClr val="663300"/>
                      </a:solidFill>
                      <a:prstDash val="solid"/>
                      <a:round/>
                      <a:headEnd type="none" w="med" len="med"/>
                      <a:tailEnd type="none" w="med" len="med"/>
                    </a:lnL>
                    <a:lnR w="57150" cap="flat">
                      <a:solidFill>
                        <a:srgbClr val="663300"/>
                      </a:solidFill>
                      <a:prstDash val="solid"/>
                      <a:round/>
                      <a:headEnd type="none" w="med" len="med"/>
                      <a:tailEnd type="none" w="med" len="med"/>
                    </a:lnR>
                    <a:lnT w="28575" cap="flat">
                      <a:solidFill>
                        <a:srgbClr val="663300"/>
                      </a:solidFill>
                      <a:prstDash val="solid"/>
                      <a:round/>
                      <a:headEnd type="none" w="med" len="med"/>
                      <a:tailEnd type="none" w="med" len="med"/>
                    </a:lnT>
                    <a:lnB w="57150" cap="flat">
                      <a:solidFill>
                        <a:srgbClr val="663300"/>
                      </a:solidFill>
                      <a:prstDash val="solid"/>
                      <a:round/>
                      <a:headEnd type="none" w="med" len="med"/>
                      <a:tailEnd type="none" w="med" len="med"/>
                    </a:lnB>
                    <a:solidFill>
                      <a:schemeClr val="hlink"/>
                    </a:solidFill>
                  </a:tcPr>
                </a:tc>
              </a:tr>
            </a:tbl>
          </a:graphicData>
        </a:graphic>
      </p:graphicFrame>
      <p:sp>
        <p:nvSpPr>
          <p:cNvPr id="264" name="Shape 264"/>
          <p:cNvSpPr txBox="1"/>
          <p:nvPr/>
        </p:nvSpPr>
        <p:spPr>
          <a:xfrm>
            <a:off x="374326" y="152401"/>
            <a:ext cx="6407399" cy="945999"/>
          </a:xfrm>
          <a:prstGeom prst="rect">
            <a:avLst/>
          </a:prstGeom>
          <a:noFill/>
          <a:ln>
            <a:noFill/>
          </a:ln>
        </p:spPr>
        <p:txBody>
          <a:bodyPr lIns="91425" tIns="45700" rIns="91425" bIns="45700" anchor="t" anchorCtr="0">
            <a:noAutofit/>
          </a:bodyPr>
          <a:lstStyle/>
          <a:p>
            <a:pPr marL="0" marR="0" lvl="0" indent="0" algn="l" rtl="0">
              <a:spcBef>
                <a:spcPts val="0"/>
              </a:spcBef>
              <a:spcAft>
                <a:spcPts val="0"/>
              </a:spcAft>
              <a:buSzPct val="25000"/>
              <a:buNone/>
            </a:pPr>
            <a:r>
              <a:rPr lang="eu" sz="3600" b="1" i="0" u="none" strike="noStrike" cap="none" baseline="0">
                <a:solidFill>
                  <a:srgbClr val="000099"/>
                </a:solidFill>
                <a:latin typeface="Tahoma"/>
                <a:ea typeface="Tahoma"/>
                <a:cs typeface="Tahoma"/>
                <a:sym typeface="Tahoma"/>
              </a:rPr>
              <a:t>EREDUA </a:t>
            </a:r>
            <a:r>
              <a:rPr lang="eu" b="1" i="0" u="none" strike="noStrike" cap="none" baseline="0">
                <a:solidFill>
                  <a:srgbClr val="000099"/>
                </a:solidFill>
                <a:latin typeface="Tahoma"/>
                <a:ea typeface="Tahoma"/>
                <a:cs typeface="Tahoma"/>
                <a:sym typeface="Tahoma"/>
              </a:rPr>
              <a:t>(irakasle</a:t>
            </a:r>
            <a:r>
              <a:rPr lang="eu" b="1">
                <a:solidFill>
                  <a:srgbClr val="000099"/>
                </a:solidFill>
                <a:latin typeface="Tahoma"/>
                <a:ea typeface="Tahoma"/>
                <a:cs typeface="Tahoma"/>
                <a:sym typeface="Tahoma"/>
              </a:rPr>
              <a:t> eta </a:t>
            </a:r>
            <a:r>
              <a:rPr lang="eu" b="1" i="0" u="none" strike="noStrike" cap="none" baseline="0">
                <a:solidFill>
                  <a:srgbClr val="000099"/>
                </a:solidFill>
                <a:latin typeface="Tahoma"/>
                <a:ea typeface="Tahoma"/>
                <a:cs typeface="Tahoma"/>
                <a:sym typeface="Tahoma"/>
              </a:rPr>
              <a:t>ikasleentz</a:t>
            </a:r>
            <a:r>
              <a:rPr lang="eu" b="1">
                <a:solidFill>
                  <a:srgbClr val="000099"/>
                </a:solidFill>
                <a:latin typeface="Tahoma"/>
                <a:ea typeface="Tahoma"/>
                <a:cs typeface="Tahoma"/>
                <a:sym typeface="Tahoma"/>
              </a:rPr>
              <a:t>ako</a:t>
            </a:r>
            <a:r>
              <a:rPr lang="eu" b="1" i="0" u="none" strike="noStrike" cap="none" baseline="0">
                <a:solidFill>
                  <a:srgbClr val="000099"/>
                </a:solidFill>
                <a:latin typeface="Tahoma"/>
                <a:ea typeface="Tahoma"/>
                <a:cs typeface="Tahoma"/>
                <a:sym typeface="Tahoma"/>
              </a:rPr>
              <a:t> lagungarria)</a:t>
            </a:r>
          </a:p>
        </p:txBody>
      </p:sp>
      <p:pic>
        <p:nvPicPr>
          <p:cNvPr id="265" name="Shape 265"/>
          <p:cNvPicPr preferRelativeResize="0"/>
          <p:nvPr/>
        </p:nvPicPr>
        <p:blipFill>
          <a:blip r:embed="rId3" cstate="print"/>
          <a:stretch>
            <a:fillRect/>
          </a:stretch>
        </p:blipFill>
        <p:spPr>
          <a:xfrm>
            <a:off x="6781800" y="228601"/>
            <a:ext cx="1600200" cy="1598612"/>
          </a:xfrm>
          <a:prstGeom prst="rect">
            <a:avLst/>
          </a:prstGeom>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xfrm>
            <a:off x="457200" y="274637"/>
            <a:ext cx="8229600" cy="1143200"/>
          </a:xfrm>
          <a:prstGeom prst="rect">
            <a:avLst/>
          </a:prstGeom>
        </p:spPr>
        <p:txBody>
          <a:bodyPr lIns="91425" tIns="91425" rIns="91425" bIns="91425" anchor="b" anchorCtr="0">
            <a:noAutofit/>
          </a:bodyPr>
          <a:lstStyle/>
          <a:p>
            <a:pPr lvl="0" rtl="0">
              <a:buNone/>
            </a:pPr>
            <a:r>
              <a:rPr lang="eu" dirty="0"/>
              <a:t> 5. NOLA ebaluatu?</a:t>
            </a:r>
          </a:p>
        </p:txBody>
      </p:sp>
      <p:sp>
        <p:nvSpPr>
          <p:cNvPr id="195" name="Shape 195"/>
          <p:cNvSpPr txBox="1">
            <a:spLocks noGrp="1"/>
          </p:cNvSpPr>
          <p:nvPr>
            <p:ph type="body" idx="1"/>
          </p:nvPr>
        </p:nvSpPr>
        <p:spPr>
          <a:xfrm>
            <a:off x="457201" y="1600200"/>
            <a:ext cx="5451599" cy="2309200"/>
          </a:xfrm>
          <a:prstGeom prst="rect">
            <a:avLst/>
          </a:prstGeom>
        </p:spPr>
        <p:txBody>
          <a:bodyPr lIns="91425" tIns="91425" rIns="91425" bIns="91425" anchor="t" anchorCtr="0">
            <a:noAutofit/>
          </a:bodyPr>
          <a:lstStyle/>
          <a:p>
            <a:pPr lvl="0" rtl="0">
              <a:buNone/>
            </a:pPr>
            <a:r>
              <a:rPr lang="eu" sz="1400"/>
              <a:t>Edukiak neurtzeaz gain, beste mota askotariko neurketak egiten eta gaitasunak garatzen saiatuko garenez, </a:t>
            </a:r>
            <a:r>
              <a:rPr lang="eu" sz="2400" b="1">
                <a:solidFill>
                  <a:srgbClr val="DA0002"/>
                </a:solidFill>
              </a:rPr>
              <a:t>TRESNAK</a:t>
            </a:r>
            <a:r>
              <a:rPr lang="eu" sz="1400" b="1">
                <a:solidFill>
                  <a:srgbClr val="DA0002"/>
                </a:solidFill>
              </a:rPr>
              <a:t>, </a:t>
            </a:r>
            <a:r>
              <a:rPr lang="eu" sz="1400">
                <a:solidFill>
                  <a:srgbClr val="000000"/>
                </a:solidFill>
              </a:rPr>
              <a:t>askotarikoak</a:t>
            </a:r>
            <a:r>
              <a:rPr lang="eu" sz="1400"/>
              <a:t>:</a:t>
            </a:r>
          </a:p>
          <a:p>
            <a:pPr lvl="0" indent="457200" rtl="0">
              <a:buNone/>
            </a:pPr>
            <a:r>
              <a:rPr lang="eu" sz="1200"/>
              <a:t>.</a:t>
            </a:r>
            <a:r>
              <a:rPr lang="eu" sz="1200" i="1"/>
              <a:t>.. kontzeptu mapak, ahozko aurkezpenak, elkarrizketak, galdetegiak, behaketak, egunkaria, karpeta, jarraipen koadernoak, kontrol zerrendak, eztabaidak,...</a:t>
            </a:r>
          </a:p>
        </p:txBody>
      </p:sp>
      <p:pic>
        <p:nvPicPr>
          <p:cNvPr id="196" name="Shape 196"/>
          <p:cNvPicPr preferRelativeResize="0"/>
          <p:nvPr/>
        </p:nvPicPr>
        <p:blipFill>
          <a:blip r:embed="rId3" cstate="print"/>
          <a:stretch>
            <a:fillRect/>
          </a:stretch>
        </p:blipFill>
        <p:spPr>
          <a:xfrm>
            <a:off x="6089300" y="3160901"/>
            <a:ext cx="2597500" cy="2929465"/>
          </a:xfrm>
          <a:prstGeom prst="rect">
            <a:avLst/>
          </a:prstGeom>
        </p:spPr>
      </p:pic>
      <p:sp>
        <p:nvSpPr>
          <p:cNvPr id="197" name="Shape 197"/>
          <p:cNvSpPr txBox="1"/>
          <p:nvPr/>
        </p:nvSpPr>
        <p:spPr>
          <a:xfrm>
            <a:off x="588201" y="3909401"/>
            <a:ext cx="5320499" cy="855599"/>
          </a:xfrm>
          <a:prstGeom prst="rect">
            <a:avLst/>
          </a:prstGeom>
        </p:spPr>
        <p:txBody>
          <a:bodyPr lIns="91425" tIns="91425" rIns="91425" bIns="91425" anchor="t" anchorCtr="0">
            <a:noAutofit/>
          </a:bodyPr>
          <a:lstStyle/>
          <a:p>
            <a:pPr lvl="0" rtl="0">
              <a:buNone/>
            </a:pPr>
            <a:r>
              <a:rPr lang="eu">
                <a:solidFill>
                  <a:srgbClr val="0000FF"/>
                </a:solidFill>
              </a:rPr>
              <a:t>Ikaste-irakasteko partaide guztien artean (irakasleak, ikasleek eta taldeak) sortu, erabili eta haien gainean gogoeta egiteko.		</a:t>
            </a:r>
          </a:p>
        </p:txBody>
      </p:sp>
      <p:sp>
        <p:nvSpPr>
          <p:cNvPr id="198" name="Shape 198"/>
          <p:cNvSpPr txBox="1"/>
          <p:nvPr/>
        </p:nvSpPr>
        <p:spPr>
          <a:xfrm>
            <a:off x="588201" y="4860167"/>
            <a:ext cx="5204699" cy="1045600"/>
          </a:xfrm>
          <a:prstGeom prst="rect">
            <a:avLst/>
          </a:prstGeom>
          <a:ln w="9525" cap="flat">
            <a:solidFill>
              <a:srgbClr val="000000"/>
            </a:solidFill>
            <a:prstDash val="solid"/>
            <a:round/>
            <a:headEnd type="none" w="med" len="med"/>
            <a:tailEnd type="none" w="med" len="med"/>
          </a:ln>
        </p:spPr>
        <p:txBody>
          <a:bodyPr lIns="91425" tIns="91425" rIns="91425" bIns="91425" anchor="t" anchorCtr="0">
            <a:noAutofit/>
          </a:bodyPr>
          <a:lstStyle/>
          <a:p>
            <a:pPr lvl="0" rtl="0">
              <a:buNone/>
            </a:pPr>
            <a:r>
              <a:rPr lang="eu">
                <a:solidFill>
                  <a:schemeClr val="dk1"/>
                </a:solidFill>
              </a:rPr>
              <a:t>Ikaslea eta ikasle-taldea ebaluazio prozeduren </a:t>
            </a:r>
            <a:r>
              <a:rPr lang="eu" b="1">
                <a:solidFill>
                  <a:schemeClr val="dk1"/>
                </a:solidFill>
              </a:rPr>
              <a:t>protagonistak </a:t>
            </a:r>
            <a:r>
              <a:rPr lang="eu">
                <a:solidFill>
                  <a:schemeClr val="dk1"/>
                </a:solidFill>
              </a:rPr>
              <a:t>bilakatzeko eta </a:t>
            </a:r>
            <a:r>
              <a:rPr lang="eu" b="1">
                <a:solidFill>
                  <a:schemeClr val="dk1"/>
                </a:solidFill>
              </a:rPr>
              <a:t>autoerregulazio </a:t>
            </a:r>
            <a:r>
              <a:rPr lang="eu">
                <a:solidFill>
                  <a:schemeClr val="dk1"/>
                </a:solidFill>
              </a:rPr>
              <a:t>eta </a:t>
            </a:r>
            <a:r>
              <a:rPr lang="eu" b="1">
                <a:solidFill>
                  <a:schemeClr val="dk1"/>
                </a:solidFill>
              </a:rPr>
              <a:t>autoefikazia </a:t>
            </a:r>
            <a:r>
              <a:rPr lang="eu">
                <a:solidFill>
                  <a:schemeClr val="dk1"/>
                </a:solidFill>
              </a:rPr>
              <a:t>gaitasunak hobetzeko:</a:t>
            </a:r>
          </a:p>
        </p:txBody>
      </p:sp>
      <p:cxnSp>
        <p:nvCxnSpPr>
          <p:cNvPr id="199" name="Shape 199"/>
          <p:cNvCxnSpPr/>
          <p:nvPr/>
        </p:nvCxnSpPr>
        <p:spPr>
          <a:xfrm>
            <a:off x="534725" y="4052133"/>
            <a:ext cx="0" cy="582000"/>
          </a:xfrm>
          <a:prstGeom prst="straightConnector1">
            <a:avLst/>
          </a:prstGeom>
          <a:noFill/>
          <a:ln w="19050" cap="flat">
            <a:solidFill>
              <a:schemeClr val="dk2"/>
            </a:solidFill>
            <a:prstDash val="solid"/>
            <a:round/>
            <a:headEnd type="none" w="lg" len="lg"/>
            <a:tailEnd type="none" w="lg" len="lg"/>
          </a:ln>
        </p:spPr>
      </p:cxnSp>
      <p:sp>
        <p:nvSpPr>
          <p:cNvPr id="200" name="Shape 200"/>
          <p:cNvSpPr/>
          <p:nvPr/>
        </p:nvSpPr>
        <p:spPr>
          <a:xfrm>
            <a:off x="3119276" y="6000933"/>
            <a:ext cx="614999" cy="582000"/>
          </a:xfrm>
          <a:prstGeom prst="downArrow">
            <a:avLst>
              <a:gd name="adj1" fmla="val 50000"/>
              <a:gd name="adj2" fmla="val 50000"/>
            </a:avLst>
          </a:prstGeom>
          <a:solidFill>
            <a:schemeClr val="lt2"/>
          </a:solid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p:nvPr/>
        </p:nvSpPr>
        <p:spPr>
          <a:xfrm>
            <a:off x="561476" y="273967"/>
            <a:ext cx="5374199" cy="4158400"/>
          </a:xfrm>
          <a:prstGeom prst="rect">
            <a:avLst/>
          </a:prstGeom>
        </p:spPr>
        <p:txBody>
          <a:bodyPr lIns="91425" tIns="91425" rIns="91425" bIns="91425" anchor="t" anchorCtr="0">
            <a:noAutofit/>
          </a:bodyPr>
          <a:lstStyle/>
          <a:p>
            <a:pPr lvl="0" algn="just" rtl="0">
              <a:lnSpc>
                <a:spcPct val="100000"/>
              </a:lnSpc>
              <a:buNone/>
            </a:pPr>
            <a:r>
              <a:rPr lang="eu" sz="1800" b="1" i="1">
                <a:solidFill>
                  <a:srgbClr val="FF0000"/>
                </a:solidFill>
              </a:rPr>
              <a:t>.Ikaslearen egunerokoa</a:t>
            </a:r>
            <a:r>
              <a:rPr lang="eu" sz="1800">
                <a:solidFill>
                  <a:srgbClr val="FF0000"/>
                </a:solidFill>
              </a:rPr>
              <a:t>:</a:t>
            </a:r>
            <a:r>
              <a:rPr lang="eu">
                <a:solidFill>
                  <a:srgbClr val="FF0000"/>
                </a:solidFill>
              </a:rPr>
              <a:t> </a:t>
            </a:r>
          </a:p>
          <a:p>
            <a:pPr lvl="0" algn="just" rtl="0">
              <a:lnSpc>
                <a:spcPct val="100000"/>
              </a:lnSpc>
              <a:buNone/>
            </a:pPr>
            <a:r>
              <a:rPr lang="eu" sz="1100">
                <a:solidFill>
                  <a:schemeClr val="dk1"/>
                </a:solidFill>
              </a:rPr>
              <a:t>Norberaren </a:t>
            </a:r>
            <a:r>
              <a:rPr lang="eu" sz="1100" b="1">
                <a:solidFill>
                  <a:schemeClr val="dk1"/>
                </a:solidFill>
              </a:rPr>
              <a:t>anotazio bilduma</a:t>
            </a:r>
            <a:r>
              <a:rPr lang="eu" sz="1100">
                <a:solidFill>
                  <a:schemeClr val="dk1"/>
                </a:solidFill>
              </a:rPr>
              <a:t> da: </a:t>
            </a:r>
            <a:r>
              <a:rPr lang="eu" sz="1000" i="1">
                <a:solidFill>
                  <a:schemeClr val="dk1"/>
                </a:solidFill>
              </a:rPr>
              <a:t>Zer ikasten dut?/Zein baliabide erabiltzen ditut?, zertarako? Norekin ikasten dut? Zailtasunak ditut?, zeintzuk? Nork lagundu ahal dit?</a:t>
            </a:r>
            <a:r>
              <a:rPr lang="eu" sz="1100" i="1">
                <a:solidFill>
                  <a:schemeClr val="dk1"/>
                </a:solidFill>
              </a:rPr>
              <a:t>..</a:t>
            </a:r>
            <a:r>
              <a:rPr lang="eu" sz="1100">
                <a:solidFill>
                  <a:schemeClr val="dk1"/>
                </a:solidFill>
              </a:rPr>
              <a:t>.: Esaterako: </a:t>
            </a:r>
            <a:r>
              <a:rPr lang="eu" sz="1100" i="1">
                <a:solidFill>
                  <a:schemeClr val="dk1"/>
                </a:solidFill>
              </a:rPr>
              <a:t>kontrol orriak, errubrikak, autoebaluazioak, laburpenak, zirriborroak, apunteak, lanaren antolakuntzarako tresnak… sar daitezke. </a:t>
            </a:r>
          </a:p>
          <a:p>
            <a:endParaRPr/>
          </a:p>
          <a:p>
            <a:pPr lvl="0" rtl="0">
              <a:lnSpc>
                <a:spcPct val="100000"/>
              </a:lnSpc>
              <a:buNone/>
            </a:pPr>
            <a:r>
              <a:rPr lang="eu" sz="1800" b="1" i="1">
                <a:solidFill>
                  <a:srgbClr val="FF0000"/>
                </a:solidFill>
              </a:rPr>
              <a:t>.Galdetegiak:</a:t>
            </a:r>
          </a:p>
          <a:p>
            <a:pPr lvl="0" algn="just" rtl="0">
              <a:lnSpc>
                <a:spcPct val="100000"/>
              </a:lnSpc>
              <a:buNone/>
            </a:pPr>
            <a:r>
              <a:rPr lang="eu" sz="1100">
                <a:solidFill>
                  <a:schemeClr val="dk1"/>
                </a:solidFill>
              </a:rPr>
              <a:t>Idatzizkoak ala ahozkoak. Landutako edukiaz gain, asebetetasuna, helburuak, ikasteko gogoa, talde lanaren funtzionamendua, parte hartzea, elkarlana… Galdera itxiak egiten baditugu errazagoa izango zaigu emaitzak aztertzea, baina, galdera irikiek askoz ere erantzun aberatsagoak emango dizkigute.</a:t>
            </a:r>
          </a:p>
          <a:p>
            <a:endParaRPr/>
          </a:p>
          <a:p>
            <a:pPr lvl="0" algn="just" rtl="0">
              <a:lnSpc>
                <a:spcPct val="100000"/>
              </a:lnSpc>
              <a:buNone/>
            </a:pPr>
            <a:r>
              <a:rPr lang="eu" sz="1800" b="1" i="1">
                <a:solidFill>
                  <a:srgbClr val="FF0000"/>
                </a:solidFill>
              </a:rPr>
              <a:t>.Ikasteko taldearen koadernoak</a:t>
            </a:r>
            <a:r>
              <a:rPr lang="eu" sz="1800" b="1">
                <a:solidFill>
                  <a:srgbClr val="FF0000"/>
                </a:solidFill>
              </a:rPr>
              <a:t>:</a:t>
            </a:r>
            <a:r>
              <a:rPr lang="eu" sz="1800">
                <a:solidFill>
                  <a:srgbClr val="FF0000"/>
                </a:solidFill>
              </a:rPr>
              <a:t> </a:t>
            </a:r>
          </a:p>
          <a:p>
            <a:pPr lvl="0" algn="just" rtl="0">
              <a:lnSpc>
                <a:spcPct val="100000"/>
              </a:lnSpc>
              <a:buClr>
                <a:schemeClr val="dk1"/>
              </a:buClr>
              <a:buSzPct val="100000"/>
              <a:buFont typeface="Arial"/>
              <a:buNone/>
            </a:pPr>
            <a:r>
              <a:rPr lang="eu" sz="1100">
                <a:solidFill>
                  <a:schemeClr val="dk1"/>
                </a:solidFill>
              </a:rPr>
              <a:t>Talde-lanaren planifikazioa, eginkizunak, errolak, koebaluazioak, taldearen azken ebaluazioa… Aurreko tresnak taldearen ebaluazioa egiteko ere erabil daitezke</a:t>
            </a:r>
          </a:p>
          <a:p>
            <a:endParaRPr/>
          </a:p>
        </p:txBody>
      </p:sp>
      <p:pic>
        <p:nvPicPr>
          <p:cNvPr id="206" name="Shape 206"/>
          <p:cNvPicPr preferRelativeResize="0"/>
          <p:nvPr/>
        </p:nvPicPr>
        <p:blipFill>
          <a:blip r:embed="rId3" cstate="print"/>
          <a:stretch>
            <a:fillRect/>
          </a:stretch>
        </p:blipFill>
        <p:spPr>
          <a:xfrm>
            <a:off x="6200825" y="762167"/>
            <a:ext cx="2738050" cy="3181999"/>
          </a:xfrm>
          <a:prstGeom prst="rect">
            <a:avLst/>
          </a:prstGeom>
        </p:spPr>
      </p:pic>
      <p:sp>
        <p:nvSpPr>
          <p:cNvPr id="207" name="Shape 207"/>
          <p:cNvSpPr txBox="1"/>
          <p:nvPr/>
        </p:nvSpPr>
        <p:spPr>
          <a:xfrm>
            <a:off x="6250651" y="475967"/>
            <a:ext cx="2527799" cy="3885200"/>
          </a:xfrm>
          <a:prstGeom prst="rect">
            <a:avLst/>
          </a:prstGeom>
          <a:ln w="38100" cap="flat">
            <a:solidFill>
              <a:srgbClr val="000000"/>
            </a:solidFill>
            <a:prstDash val="solid"/>
            <a:round/>
            <a:headEnd type="none" w="med" len="med"/>
            <a:tailEnd type="none" w="med" len="med"/>
          </a:ln>
        </p:spPr>
        <p:txBody>
          <a:bodyPr lIns="91425" tIns="91425" rIns="91425" bIns="91425" anchor="t" anchorCtr="0">
            <a:noAutofit/>
          </a:bodyPr>
          <a:lstStyle/>
          <a:p>
            <a:endParaRPr/>
          </a:p>
        </p:txBody>
      </p:sp>
      <p:sp>
        <p:nvSpPr>
          <p:cNvPr id="208" name="Shape 208"/>
          <p:cNvSpPr txBox="1"/>
          <p:nvPr/>
        </p:nvSpPr>
        <p:spPr>
          <a:xfrm>
            <a:off x="623851" y="4491800"/>
            <a:ext cx="8154599" cy="2067600"/>
          </a:xfrm>
          <a:prstGeom prst="rect">
            <a:avLst/>
          </a:prstGeom>
        </p:spPr>
        <p:txBody>
          <a:bodyPr lIns="91425" tIns="91425" rIns="91425" bIns="91425" anchor="t" anchorCtr="0">
            <a:noAutofit/>
          </a:bodyPr>
          <a:lstStyle/>
          <a:p>
            <a:pPr lvl="0" algn="just" rtl="0">
              <a:lnSpc>
                <a:spcPct val="115000"/>
              </a:lnSpc>
              <a:buNone/>
            </a:pPr>
            <a:r>
              <a:rPr lang="eu" sz="1800" b="1" i="1">
                <a:solidFill>
                  <a:srgbClr val="FF0000"/>
                </a:solidFill>
              </a:rPr>
              <a:t>.Karpeta edo portfolioa</a:t>
            </a:r>
            <a:r>
              <a:rPr lang="eu" sz="1800" b="1">
                <a:solidFill>
                  <a:srgbClr val="FF0000"/>
                </a:solidFill>
              </a:rPr>
              <a:t>: </a:t>
            </a:r>
          </a:p>
          <a:p>
            <a:pPr lvl="0" algn="just" rtl="0">
              <a:lnSpc>
                <a:spcPct val="115000"/>
              </a:lnSpc>
              <a:buClr>
                <a:schemeClr val="dk1"/>
              </a:buClr>
              <a:buSzPct val="100000"/>
              <a:buFont typeface="Arial"/>
              <a:buNone/>
            </a:pPr>
            <a:r>
              <a:rPr lang="eu" sz="1100">
                <a:solidFill>
                  <a:schemeClr val="dk1"/>
                </a:solidFill>
              </a:rPr>
              <a:t>Ikasleak ikaste-irakaste prozesu osoan zehar egindako </a:t>
            </a:r>
            <a:r>
              <a:rPr lang="eu" sz="1100" b="1">
                <a:solidFill>
                  <a:schemeClr val="dk1"/>
                </a:solidFill>
              </a:rPr>
              <a:t>ekoizpenen bilduma</a:t>
            </a:r>
            <a:r>
              <a:rPr lang="eu" sz="1100">
                <a:solidFill>
                  <a:schemeClr val="dk1"/>
                </a:solidFill>
              </a:rPr>
              <a:t> da </a:t>
            </a:r>
            <a:r>
              <a:rPr lang="eu" sz="1000" i="1">
                <a:solidFill>
                  <a:schemeClr val="dk1"/>
                </a:solidFill>
              </a:rPr>
              <a:t>(bideoak, elkarrizketak, bibliografia, proiektuak, esperimentuak, norbere iniziatibaz egindako lanak, besteen lanaren inguruko gogoetak, ebaluazio teknika ezberdinak,... )</a:t>
            </a:r>
            <a:r>
              <a:rPr lang="eu" sz="1100">
                <a:solidFill>
                  <a:srgbClr val="0070C0"/>
                </a:solidFill>
              </a:rPr>
              <a:t>. </a:t>
            </a:r>
            <a:r>
              <a:rPr lang="eu" sz="1100">
                <a:solidFill>
                  <a:schemeClr val="dk1"/>
                </a:solidFill>
              </a:rPr>
              <a:t>Ikaslearen </a:t>
            </a:r>
            <a:r>
              <a:rPr lang="eu" sz="1100" b="1">
                <a:solidFill>
                  <a:schemeClr val="dk1"/>
                </a:solidFill>
              </a:rPr>
              <a:t>eraikuntza pertsonal</a:t>
            </a:r>
            <a:r>
              <a:rPr lang="eu" sz="1100">
                <a:solidFill>
                  <a:schemeClr val="dk1"/>
                </a:solidFill>
              </a:rPr>
              <a:t> bat da eta bertan, berak aukeratutako lanak bere irizpideen arabera antolatuta aurkituko ditugu. </a:t>
            </a:r>
          </a:p>
          <a:p>
            <a:pPr lvl="0" algn="just" rtl="0">
              <a:lnSpc>
                <a:spcPct val="115000"/>
              </a:lnSpc>
              <a:buNone/>
            </a:pPr>
            <a:r>
              <a:rPr lang="eu" sz="1100">
                <a:solidFill>
                  <a:schemeClr val="dk1"/>
                </a:solidFill>
              </a:rPr>
              <a:t>Irakaslearekin batera kudeatuko den baliabidea da: helburuak eta irizpideak markatuz eta hauen lorpen mailaren jarraipena egiteko: erabilitako esfortzua, denbora, estrategiak…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p:nvPr/>
        </p:nvSpPr>
        <p:spPr>
          <a:xfrm>
            <a:off x="1676401" y="990601"/>
            <a:ext cx="6019799" cy="457199"/>
          </a:xfrm>
          <a:prstGeom prst="rect">
            <a:avLst/>
          </a:prstGeom>
          <a:solidFill>
            <a:schemeClr val="accent2"/>
          </a:solidFill>
          <a:ln>
            <a:noFill/>
          </a:ln>
        </p:spPr>
        <p:txBody>
          <a:bodyPr lIns="91425" tIns="45700" rIns="91425" bIns="45700" anchor="t" anchorCtr="0">
            <a:noAutofit/>
          </a:bodyPr>
          <a:lstStyle/>
          <a:p>
            <a:pPr marL="0" marR="0" lvl="0" indent="0" algn="l" rtl="0">
              <a:spcBef>
                <a:spcPts val="0"/>
              </a:spcBef>
              <a:spcAft>
                <a:spcPts val="0"/>
              </a:spcAft>
              <a:buSzPct val="25000"/>
              <a:buNone/>
            </a:pPr>
            <a:r>
              <a:rPr lang="eu" sz="2400" b="1" i="0" u="none" strike="noStrike" cap="none" baseline="0">
                <a:solidFill>
                  <a:schemeClr val="lt1"/>
                </a:solidFill>
                <a:latin typeface="Arial"/>
                <a:ea typeface="Arial"/>
                <a:cs typeface="Arial"/>
                <a:sym typeface="Arial"/>
              </a:rPr>
              <a:t>Banakako ebaluazioaren dokumentua</a:t>
            </a:r>
          </a:p>
        </p:txBody>
      </p:sp>
      <p:graphicFrame>
        <p:nvGraphicFramePr>
          <p:cNvPr id="214" name="Shape 214"/>
          <p:cNvGraphicFramePr/>
          <p:nvPr/>
        </p:nvGraphicFramePr>
        <p:xfrm>
          <a:off x="533400" y="2057400"/>
          <a:ext cx="7848600" cy="4064002"/>
        </p:xfrm>
        <a:graphic>
          <a:graphicData uri="http://schemas.openxmlformats.org/drawingml/2006/table">
            <a:tbl>
              <a:tblPr>
                <a:noFill/>
              </a:tblPr>
              <a:tblGrid>
                <a:gridCol w="2746375"/>
                <a:gridCol w="3336925"/>
                <a:gridCol w="1765300"/>
              </a:tblGrid>
              <a:tr h="677867">
                <a:tc>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Ataza:</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Ikaslea:</a:t>
                      </a:r>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Data:</a:t>
                      </a:r>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676267">
                <a:tc gridSpan="3">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Egin behar nuen:</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77867">
                <a:tc gridSpan="3">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Egin dut:</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77867">
                <a:tc gridSpan="3">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Hurrengo pausoak hauek dira:</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76267">
                <a:tc gridSpan="3">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Nire zailtasunak, galderarik inportanteenak hauek dira:</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77867">
                <a:tc gridSpan="3">
                  <a:txBody>
                    <a:bodyPr/>
                    <a:lstStyle/>
                    <a:p>
                      <a:pPr marL="0" marR="0" lvl="0" indent="0" algn="l" rtl="0">
                        <a:lnSpc>
                          <a:spcPct val="100000"/>
                        </a:lnSpc>
                        <a:spcBef>
                          <a:spcPts val="0"/>
                        </a:spcBef>
                        <a:spcAft>
                          <a:spcPts val="0"/>
                        </a:spcAft>
                        <a:buClr>
                          <a:schemeClr val="dk1"/>
                        </a:buClr>
                        <a:buSzPct val="25000"/>
                        <a:buFont typeface="Arial"/>
                        <a:buNone/>
                      </a:pPr>
                      <a:r>
                        <a:rPr lang="eu" sz="2000" b="1" i="0" u="none" strike="noStrike" cap="none" baseline="0">
                          <a:solidFill>
                            <a:schemeClr val="dk1"/>
                          </a:solidFill>
                          <a:latin typeface="Arial"/>
                          <a:ea typeface="Arial"/>
                          <a:cs typeface="Arial"/>
                          <a:sym typeface="Arial"/>
                        </a:rPr>
                        <a:t>Ikasi dut:</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Shape 219"/>
          <p:cNvSpPr txBox="1"/>
          <p:nvPr/>
        </p:nvSpPr>
        <p:spPr>
          <a:xfrm>
            <a:off x="642938" y="500063"/>
            <a:ext cx="7215187" cy="366712"/>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1800" b="1" i="0" u="none" strike="noStrike" cap="none" baseline="0">
                <a:solidFill>
                  <a:schemeClr val="lt1"/>
                </a:solidFill>
                <a:latin typeface="Arial"/>
                <a:ea typeface="Arial"/>
                <a:cs typeface="Arial"/>
                <a:sym typeface="Arial"/>
              </a:rPr>
              <a:t>TALDEARI EGINDAKO EKARPENAREN AUTOEBALUAZIOA</a:t>
            </a:r>
          </a:p>
        </p:txBody>
      </p:sp>
      <p:graphicFrame>
        <p:nvGraphicFramePr>
          <p:cNvPr id="220" name="Shape 220"/>
          <p:cNvGraphicFramePr/>
          <p:nvPr/>
        </p:nvGraphicFramePr>
        <p:xfrm>
          <a:off x="685800" y="1397001"/>
          <a:ext cx="7391400" cy="4546565"/>
        </p:xfrm>
        <a:graphic>
          <a:graphicData uri="http://schemas.openxmlformats.org/drawingml/2006/table">
            <a:tbl>
              <a:tblPr>
                <a:noFill/>
              </a:tblPr>
              <a:tblGrid>
                <a:gridCol w="7391400"/>
              </a:tblGrid>
              <a:tr h="909633">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Ataza:</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909633">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Bikotea edo taldea aurrera joateari lagundu diot:</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908033">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Talde edo bikote honetan niretzat  zaila da egitea:</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909633">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Hau aldatu ahal dut hurrengoa egiten:</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909633">
                <a:tc>
                  <a:txBody>
                    <a:bodyPr/>
                    <a:lstStyle/>
                    <a:p>
                      <a:pPr marL="0" marR="0" lvl="0" indent="0" algn="l" rtl="0">
                        <a:lnSpc>
                          <a:spcPct val="100000"/>
                        </a:lnSpc>
                        <a:spcBef>
                          <a:spcPts val="0"/>
                        </a:spcBef>
                        <a:spcAft>
                          <a:spcPts val="0"/>
                        </a:spcAft>
                        <a:buClr>
                          <a:schemeClr val="dk1"/>
                        </a:buClr>
                        <a:buSzPct val="25000"/>
                        <a:buFont typeface="Arial"/>
                        <a:buNone/>
                      </a:pPr>
                      <a:r>
                        <a:rPr lang="eu" sz="1900" b="1" i="0" u="none" strike="noStrike" cap="none" baseline="0">
                          <a:solidFill>
                            <a:schemeClr val="dk1"/>
                          </a:solidFill>
                          <a:latin typeface="Arial"/>
                          <a:ea typeface="Arial"/>
                          <a:cs typeface="Arial"/>
                          <a:sym typeface="Arial"/>
                        </a:rPr>
                        <a:t>Gure talde edo bikote eraginkorragoa izateko hurrengoa egin behar dut:</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r>
            </a:tbl>
          </a:graphicData>
        </a:graphic>
      </p:graphicFrame>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4"/>
        <p:cNvGrpSpPr/>
        <p:nvPr/>
      </p:nvGrpSpPr>
      <p:grpSpPr>
        <a:xfrm>
          <a:off x="0" y="0"/>
          <a:ext cx="0" cy="0"/>
          <a:chOff x="0" y="0"/>
          <a:chExt cx="0" cy="0"/>
        </a:xfrm>
      </p:grpSpPr>
      <p:sp>
        <p:nvSpPr>
          <p:cNvPr id="225" name="Shape 225"/>
          <p:cNvSpPr txBox="1"/>
          <p:nvPr/>
        </p:nvSpPr>
        <p:spPr>
          <a:xfrm>
            <a:off x="685801" y="457201"/>
            <a:ext cx="7924799" cy="457199"/>
          </a:xfrm>
          <a:prstGeom prst="rect">
            <a:avLst/>
          </a:prstGeom>
          <a:solidFill>
            <a:schemeClr val="accent2"/>
          </a:solidFill>
          <a:ln>
            <a:noFill/>
          </a:ln>
        </p:spPr>
        <p:txBody>
          <a:bodyPr lIns="91425" tIns="45700" rIns="91425" bIns="45700" anchor="t" anchorCtr="0">
            <a:noAutofit/>
          </a:bodyPr>
          <a:lstStyle/>
          <a:p>
            <a:pPr marL="0" marR="0" lvl="0" indent="0" algn="l" rtl="0">
              <a:spcBef>
                <a:spcPts val="0"/>
              </a:spcBef>
              <a:spcAft>
                <a:spcPts val="0"/>
              </a:spcAft>
              <a:buSzPct val="25000"/>
              <a:buNone/>
            </a:pPr>
            <a:r>
              <a:rPr lang="eu" sz="2400" b="1" i="0" u="none" strike="noStrike" cap="none" baseline="0">
                <a:solidFill>
                  <a:schemeClr val="lt1"/>
                </a:solidFill>
                <a:latin typeface="Arial"/>
                <a:ea typeface="Arial"/>
                <a:cs typeface="Arial"/>
                <a:sym typeface="Arial"/>
              </a:rPr>
              <a:t>IKAS SEKUENTZIA  AMAITZEAN AUTOEBALUAZIOA</a:t>
            </a:r>
          </a:p>
        </p:txBody>
      </p:sp>
      <p:graphicFrame>
        <p:nvGraphicFramePr>
          <p:cNvPr id="226" name="Shape 226"/>
          <p:cNvGraphicFramePr/>
          <p:nvPr/>
        </p:nvGraphicFramePr>
        <p:xfrm>
          <a:off x="685800" y="1397000"/>
          <a:ext cx="7924800" cy="4653334"/>
        </p:xfrm>
        <a:graphic>
          <a:graphicData uri="http://schemas.openxmlformats.org/drawingml/2006/table">
            <a:tbl>
              <a:tblPr>
                <a:noFill/>
              </a:tblPr>
              <a:tblGrid>
                <a:gridCol w="2574925"/>
                <a:gridCol w="3567125"/>
                <a:gridCol w="1782750"/>
              </a:tblGrid>
              <a:tr h="406400">
                <a:tc>
                  <a:txBody>
                    <a:bodyPr/>
                    <a:lstStyle/>
                    <a:p>
                      <a:pPr marL="0" marR="0" lvl="0" indent="0" algn="l" rtl="0">
                        <a:lnSpc>
                          <a:spcPct val="100000"/>
                        </a:lnSpc>
                        <a:spcBef>
                          <a:spcPts val="0"/>
                        </a:spcBef>
                        <a:spcAft>
                          <a:spcPts val="0"/>
                        </a:spcAft>
                        <a:buClr>
                          <a:schemeClr val="dk1"/>
                        </a:buClr>
                        <a:buSzPct val="25000"/>
                        <a:buFont typeface="Arial"/>
                        <a:buNone/>
                      </a:pPr>
                      <a:r>
                        <a:rPr lang="eu" sz="1500" b="1" i="0" u="none" strike="noStrike" cap="none" baseline="0">
                          <a:solidFill>
                            <a:schemeClr val="dk1"/>
                          </a:solidFill>
                          <a:latin typeface="Arial"/>
                          <a:ea typeface="Arial"/>
                          <a:cs typeface="Arial"/>
                          <a:sym typeface="Arial"/>
                        </a:rPr>
                        <a:t>IKAS-SEKUENTZIA:</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500" b="1" i="0" u="none" strike="noStrike" cap="none" baseline="0">
                          <a:solidFill>
                            <a:schemeClr val="dk1"/>
                          </a:solidFill>
                          <a:latin typeface="Arial"/>
                          <a:ea typeface="Arial"/>
                          <a:cs typeface="Arial"/>
                          <a:sym typeface="Arial"/>
                        </a:rPr>
                        <a:t>IKASLEA:</a:t>
                      </a:r>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500" b="1" i="0" u="none" strike="noStrike" cap="none" baseline="0">
                          <a:solidFill>
                            <a:schemeClr val="dk1"/>
                          </a:solidFill>
                          <a:latin typeface="Arial"/>
                          <a:ea typeface="Arial"/>
                          <a:cs typeface="Arial"/>
                          <a:sym typeface="Arial"/>
                        </a:rPr>
                        <a:t>DATA:</a:t>
                      </a:r>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406400">
                <a:tc gridSpan="3">
                  <a:txBody>
                    <a:bodyPr/>
                    <a:lstStyle/>
                    <a:p>
                      <a:pPr marL="0" marR="0" lvl="0" indent="0" algn="l" rtl="0">
                        <a:lnSpc>
                          <a:spcPct val="100000"/>
                        </a:lnSpc>
                        <a:spcBef>
                          <a:spcPts val="0"/>
                        </a:spcBef>
                        <a:spcAft>
                          <a:spcPts val="0"/>
                        </a:spcAft>
                        <a:buClr>
                          <a:schemeClr val="lt1"/>
                        </a:buClr>
                        <a:buSzPct val="25000"/>
                        <a:buFont typeface="Arial"/>
                        <a:buNone/>
                      </a:pPr>
                      <a:r>
                        <a:rPr lang="eu" sz="1600" b="1" i="0" u="none" strike="noStrike" cap="none" baseline="0">
                          <a:solidFill>
                            <a:schemeClr val="lt1"/>
                          </a:solidFill>
                          <a:latin typeface="Arial"/>
                          <a:ea typeface="Arial"/>
                          <a:cs typeface="Arial"/>
                          <a:sym typeface="Arial"/>
                        </a:rPr>
                        <a:t>Ikas sekuentzia amaitzean hurrengoa ikasi dut:</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solidFill>
                      <a:srgbClr val="990033"/>
                    </a:solidFill>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Jakintzagaiaz:</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Bikoteka edo taldeka lan egiteaz:</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Ikerketa bat nola egiteaz:</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Publiko aurrean nola aurkezteaz</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Zeri buruz...</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Ikasi dut nire sendotasunak hurrengoak direla:</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Ikasi dut gehiago lan egin behar dudala:</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4064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Aldatu ahal izango banu aldatuko nuke...</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p:nvPr/>
        </p:nvSpPr>
        <p:spPr>
          <a:xfrm>
            <a:off x="990600" y="457200"/>
            <a:ext cx="7315200" cy="396875"/>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2000" b="1" i="0" u="none" strike="noStrike" cap="none" baseline="0">
                <a:solidFill>
                  <a:schemeClr val="lt1"/>
                </a:solidFill>
                <a:latin typeface="Arial"/>
                <a:ea typeface="Arial"/>
                <a:cs typeface="Arial"/>
                <a:sym typeface="Arial"/>
              </a:rPr>
              <a:t>EKOIZPENA HASTEAN IKASLEAREN DOKUMENTUA</a:t>
            </a:r>
          </a:p>
        </p:txBody>
      </p:sp>
      <p:graphicFrame>
        <p:nvGraphicFramePr>
          <p:cNvPr id="232" name="Shape 232"/>
          <p:cNvGraphicFramePr/>
          <p:nvPr/>
        </p:nvGraphicFramePr>
        <p:xfrm>
          <a:off x="609600" y="1397000"/>
          <a:ext cx="8153400" cy="4290400"/>
        </p:xfrm>
        <a:graphic>
          <a:graphicData uri="http://schemas.openxmlformats.org/drawingml/2006/table">
            <a:tbl>
              <a:tblPr>
                <a:noFill/>
              </a:tblPr>
              <a:tblGrid>
                <a:gridCol w="2955925"/>
                <a:gridCol w="3362325"/>
                <a:gridCol w="1835150"/>
              </a:tblGrid>
              <a:tr h="701067">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AZKEN EKOIZPENA:</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IKASLEA(K):</a:t>
                      </a:r>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DATA:</a:t>
                      </a:r>
                    </a:p>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Zein ekoizpena egin nahi dut/dugu?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6778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Zein pausoak eman behar ditut/ditugu?</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Ekoizpen honetan lan egitean hurrengoa ikastea espero dut/dugu: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Ikasten dut/duguna birpasatzen dut/dugu? Gure ikaskuntza-egunerokoa erabiltzen dugu?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106682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Ikasten dut/duguna erakutsiko dut/dugu hurrengoa egiten...</a:t>
                      </a:r>
                    </a:p>
                    <a:p>
                      <a:endParaRPr sz="2400"/>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p:nvPr/>
        </p:nvSpPr>
        <p:spPr>
          <a:xfrm>
            <a:off x="914400" y="457200"/>
            <a:ext cx="7315200" cy="396875"/>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2000" b="1" i="0" u="none" strike="noStrike" cap="none" baseline="0">
                <a:solidFill>
                  <a:schemeClr val="lt1"/>
                </a:solidFill>
                <a:latin typeface="Arial"/>
                <a:ea typeface="Arial"/>
                <a:cs typeface="Arial"/>
                <a:sym typeface="Arial"/>
              </a:rPr>
              <a:t>IKERKETA  HASTEAN IKASLEAREN DOKUMENTUA</a:t>
            </a:r>
          </a:p>
        </p:txBody>
      </p:sp>
      <p:graphicFrame>
        <p:nvGraphicFramePr>
          <p:cNvPr id="238" name="Shape 238"/>
          <p:cNvGraphicFramePr/>
          <p:nvPr/>
        </p:nvGraphicFramePr>
        <p:xfrm>
          <a:off x="685800" y="1143000"/>
          <a:ext cx="7772400" cy="4991973"/>
        </p:xfrm>
        <a:graphic>
          <a:graphicData uri="http://schemas.openxmlformats.org/drawingml/2006/table">
            <a:tbl>
              <a:tblPr>
                <a:noFill/>
              </a:tblPr>
              <a:tblGrid>
                <a:gridCol w="3581400"/>
                <a:gridCol w="4191000"/>
              </a:tblGrid>
              <a:tr h="1016000">
                <a:tc gridSpan="2">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Ikertuko dudan/ditudan galdera(k):</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r>
              <a:tr h="1016000">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Jasoko ditudan datuak:</a:t>
                      </a:r>
                    </a:p>
                    <a:p>
                      <a:endParaRPr sz="2400"/>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tcPr>
                </a:tc>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Datuak biltzeko erabiliko dudan metodoa:</a:t>
                      </a:r>
                    </a:p>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tcPr>
                </a:tc>
              </a:tr>
              <a:tr h="1016000">
                <a:tc>
                  <a:txBody>
                    <a:bodyPr/>
                    <a:lstStyle/>
                    <a:p>
                      <a:endParaRPr sz="2400"/>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B w="12700" cap="flat">
                      <a:solidFill>
                        <a:schemeClr val="dk1"/>
                      </a:solidFill>
                      <a:prstDash val="solid"/>
                      <a:round/>
                      <a:headEnd type="none" w="med" len="med"/>
                      <a:tailEnd type="none" w="med" len="med"/>
                    </a:lnB>
                  </a:tcPr>
                </a:tc>
                <a:tc>
                  <a:txBody>
                    <a:bodyPr/>
                    <a:lstStyle/>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B w="12700" cap="flat">
                      <a:solidFill>
                        <a:schemeClr val="dk1"/>
                      </a:solidFill>
                      <a:prstDash val="solid"/>
                      <a:round/>
                      <a:headEnd type="none" w="med" len="med"/>
                      <a:tailEnd type="none" w="med" len="med"/>
                    </a:lnB>
                  </a:tcPr>
                </a:tc>
              </a:tr>
              <a:tr h="762000">
                <a:tc gridSpan="2">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Taldean:</a:t>
                      </a:r>
                    </a:p>
                    <a:p>
                      <a:pPr marL="0" marR="0" lvl="0" indent="0" algn="l" rtl="0">
                        <a:lnSpc>
                          <a:spcPct val="100000"/>
                        </a:lnSpc>
                        <a:spcBef>
                          <a:spcPts val="20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Nork egingo du?                                                                          Zer?</a:t>
                      </a:r>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r>
              <a:tr h="1344533">
                <a:tc gridSpan="2">
                  <a:txBody>
                    <a:bodyPr/>
                    <a:lstStyle/>
                    <a:p>
                      <a:pPr marL="0" marR="0" lvl="0" indent="0" algn="l" rtl="0">
                        <a:lnSpc>
                          <a:spcPct val="100000"/>
                        </a:lnSpc>
                        <a:spcBef>
                          <a:spcPts val="20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
Laguntza behar dut hurrengoan: </a:t>
                      </a:r>
                    </a:p>
                    <a:p>
                      <a:endParaRPr sz="2400"/>
                    </a:p>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hMerge="1">
                  <a:txBody>
                    <a:bodyPr/>
                    <a:lstStyle/>
                    <a:p>
                      <a:endParaRPr lang="es-ES"/>
                    </a:p>
                  </a:txBody>
                  <a:tcPr/>
                </a:tc>
              </a:tr>
            </a:tbl>
          </a:graphicData>
        </a:graphic>
      </p:graphicFrame>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p:nvPr/>
        </p:nvSpPr>
        <p:spPr>
          <a:xfrm>
            <a:off x="762000" y="457200"/>
            <a:ext cx="7772400" cy="396875"/>
          </a:xfrm>
          <a:prstGeom prst="rect">
            <a:avLst/>
          </a:prstGeom>
          <a:solidFill>
            <a:schemeClr val="accent2"/>
          </a:solidFill>
          <a:ln>
            <a:noFill/>
          </a:ln>
        </p:spPr>
        <p:txBody>
          <a:bodyPr lIns="91425" tIns="45700" rIns="91425" bIns="45700" anchor="t" anchorCtr="0">
            <a:noAutofit/>
          </a:bodyPr>
          <a:lstStyle/>
          <a:p>
            <a:pPr marL="0" marR="0" lvl="0" indent="0" algn="ctr" rtl="0">
              <a:spcBef>
                <a:spcPts val="0"/>
              </a:spcBef>
              <a:spcAft>
                <a:spcPts val="0"/>
              </a:spcAft>
              <a:buSzPct val="25000"/>
              <a:buNone/>
            </a:pPr>
            <a:r>
              <a:rPr lang="eu" sz="2000" b="1" i="0" u="none" strike="noStrike" cap="none" baseline="0">
                <a:solidFill>
                  <a:schemeClr val="lt1"/>
                </a:solidFill>
                <a:latin typeface="Arial"/>
                <a:ea typeface="Arial"/>
                <a:cs typeface="Arial"/>
                <a:sym typeface="Arial"/>
              </a:rPr>
              <a:t>IKERKETA  EGIN ONDOREN AURRERAPEN TXOSTENA</a:t>
            </a:r>
          </a:p>
        </p:txBody>
      </p:sp>
      <p:graphicFrame>
        <p:nvGraphicFramePr>
          <p:cNvPr id="244" name="Shape 244"/>
          <p:cNvGraphicFramePr/>
          <p:nvPr/>
        </p:nvGraphicFramePr>
        <p:xfrm>
          <a:off x="685800" y="1447800"/>
          <a:ext cx="7848600" cy="4222147"/>
        </p:xfrm>
        <a:graphic>
          <a:graphicData uri="http://schemas.openxmlformats.org/drawingml/2006/table">
            <a:tbl>
              <a:tblPr>
                <a:noFill/>
              </a:tblPr>
              <a:tblGrid>
                <a:gridCol w="2943225"/>
                <a:gridCol w="3140075"/>
                <a:gridCol w="1765300"/>
              </a:tblGrid>
              <a:tr h="701067">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ATAZA:</a:t>
                      </a:r>
                    </a:p>
                  </a:txBody>
                  <a:tcPr marL="91450" marR="91450" marT="45733" marB="45733">
                    <a:lnL w="28575"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IKASLEA(K):</a:t>
                      </a:r>
                    </a:p>
                  </a:txBody>
                  <a:tcPr marL="91450" marR="91450" marT="45733" marB="45733">
                    <a:lnL w="12700" cap="flat">
                      <a:solidFill>
                        <a:schemeClr val="dk1"/>
                      </a:solidFill>
                      <a:prstDash val="solid"/>
                      <a:round/>
                      <a:headEnd type="none" w="med" len="med"/>
                      <a:tailEnd type="none" w="med" len="med"/>
                    </a:lnL>
                    <a:lnR w="12700"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DATA:</a:t>
                      </a:r>
                    </a:p>
                    <a:p>
                      <a:endParaRPr sz="2400"/>
                    </a:p>
                  </a:txBody>
                  <a:tcPr marL="91450" marR="91450" marT="45733" marB="45733">
                    <a:lnL w="12700"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28575"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Ikertu dut/dugu: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Hurrengo pausoak jarraitu ditut/ditugu: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5810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Hurrengoa egiten ikasi dut/dugu:</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5810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Aurkitu dut/dugu:</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701067">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Hurrengoa egiten ikasi dut/dugu:</a:t>
                      </a:r>
                    </a:p>
                    <a:p>
                      <a:endParaRPr sz="2400"/>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12700"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r h="581000">
                <a:tc gridSpan="3">
                  <a:txBody>
                    <a:bodyPr/>
                    <a:lstStyle/>
                    <a:p>
                      <a:pPr marL="0" marR="0" lvl="0" indent="0" algn="l" rtl="0">
                        <a:lnSpc>
                          <a:spcPct val="100000"/>
                        </a:lnSpc>
                        <a:spcBef>
                          <a:spcPts val="0"/>
                        </a:spcBef>
                        <a:spcAft>
                          <a:spcPts val="0"/>
                        </a:spcAft>
                        <a:buClr>
                          <a:schemeClr val="dk1"/>
                        </a:buClr>
                        <a:buSzPct val="25000"/>
                        <a:buFont typeface="Arial"/>
                        <a:buNone/>
                      </a:pPr>
                      <a:r>
                        <a:rPr lang="eu" sz="1600" b="1" i="0" u="none" strike="noStrike" cap="none" baseline="0">
                          <a:solidFill>
                            <a:schemeClr val="dk1"/>
                          </a:solidFill>
                          <a:latin typeface="Arial"/>
                          <a:ea typeface="Arial"/>
                          <a:cs typeface="Arial"/>
                          <a:sym typeface="Arial"/>
                        </a:rPr>
                        <a:t>Ataza amaitzean (azken ekoizpena) aldatu beharko nuke/genuke:</a:t>
                      </a:r>
                    </a:p>
                  </a:txBody>
                  <a:tcPr marL="91450" marR="91450" marT="45733" marB="45733">
                    <a:lnL w="28575" cap="flat">
                      <a:solidFill>
                        <a:schemeClr val="dk1"/>
                      </a:solidFill>
                      <a:prstDash val="solid"/>
                      <a:round/>
                      <a:headEnd type="none" w="med" len="med"/>
                      <a:tailEnd type="none" w="med" len="med"/>
                    </a:lnL>
                    <a:lnR w="28575" cap="flat">
                      <a:solidFill>
                        <a:schemeClr val="dk1"/>
                      </a:solidFill>
                      <a:prstDash val="solid"/>
                      <a:round/>
                      <a:headEnd type="none" w="med" len="med"/>
                      <a:tailEnd type="none" w="med" len="med"/>
                    </a:lnR>
                    <a:lnT w="12700" cap="flat">
                      <a:solidFill>
                        <a:schemeClr val="dk1"/>
                      </a:solidFill>
                      <a:prstDash val="solid"/>
                      <a:round/>
                      <a:headEnd type="none" w="med" len="med"/>
                      <a:tailEnd type="none" w="med" len="med"/>
                    </a:lnT>
                    <a:lnB w="28575" cap="flat">
                      <a:solidFill>
                        <a:schemeClr val="dk1"/>
                      </a:solidFill>
                      <a:prstDash val="solid"/>
                      <a:round/>
                      <a:headEnd type="none" w="med" len="med"/>
                      <a:tailEnd type="none" w="med" len="med"/>
                    </a:lnB>
                  </a:tcPr>
                </a:tc>
                <a:tc hMerge="1">
                  <a:txBody>
                    <a:bodyPr/>
                    <a:lstStyle/>
                    <a:p>
                      <a:endParaRPr lang="es-ES"/>
                    </a:p>
                  </a:txBody>
                  <a:tcPr/>
                </a:tc>
                <a:tc hMerge="1">
                  <a:txBody>
                    <a:bodyPr/>
                    <a:lstStyle/>
                    <a:p>
                      <a:endParaRPr lang="es-ES"/>
                    </a:p>
                  </a:txBody>
                  <a:tcPr/>
                </a:tc>
              </a:tr>
            </a:tbl>
          </a:graphicData>
        </a:graphic>
      </p:graphicFrame>
    </p:spTree>
  </p:cSld>
  <p:clrMapOvr>
    <a:masterClrMapping/>
  </p:clrMapOvr>
  <p:transition spd="slow">
    <p:cut/>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715</Words>
  <Application>Microsoft Office PowerPoint</Application>
  <PresentationFormat>Presentación en pantalla (4:3)</PresentationFormat>
  <Paragraphs>130</Paragraphs>
  <Slides>12</Slides>
  <Notes>11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EBALUAZIO TRESNEN  ADIBIDEAK</vt:lpstr>
      <vt:lpstr> 5. NOLA ebaluatu?</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EBALUAZIO TRESNEN  ADIBIDEAK</dc:title>
  <dc:creator>user</dc:creator>
  <cp:lastModifiedBy>user</cp:lastModifiedBy>
  <cp:revision>1</cp:revision>
  <dcterms:created xsi:type="dcterms:W3CDTF">2014-04-05T18:10:32Z</dcterms:created>
  <dcterms:modified xsi:type="dcterms:W3CDTF">2014-04-05T18:12:20Z</dcterms:modified>
</cp:coreProperties>
</file>