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085A0E8-3729-4B41-A2A8-5B521608A84E}" type="datetimeFigureOut">
              <a:rPr lang="es-ES" smtClean="0"/>
              <a:t>17/09/2013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D28009-D165-4A4E-AD13-0688B1337F67}"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085A0E8-3729-4B41-A2A8-5B521608A84E}" type="datetimeFigureOut">
              <a:rPr lang="es-ES" smtClean="0"/>
              <a:t>17/09/2013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D28009-D165-4A4E-AD13-0688B1337F6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085A0E8-3729-4B41-A2A8-5B521608A84E}" type="datetimeFigureOut">
              <a:rPr lang="es-ES" smtClean="0"/>
              <a:t>17/09/2013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D28009-D165-4A4E-AD13-0688B1337F6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085A0E8-3729-4B41-A2A8-5B521608A84E}" type="datetimeFigureOut">
              <a:rPr lang="es-ES" smtClean="0"/>
              <a:t>17/09/2013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D28009-D165-4A4E-AD13-0688B1337F6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085A0E8-3729-4B41-A2A8-5B521608A84E}" type="datetimeFigureOut">
              <a:rPr lang="es-ES" smtClean="0"/>
              <a:t>17/09/2013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D28009-D165-4A4E-AD13-0688B1337F67}"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085A0E8-3729-4B41-A2A8-5B521608A84E}" type="datetimeFigureOut">
              <a:rPr lang="es-ES" smtClean="0"/>
              <a:t>17/09/2013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D28009-D165-4A4E-AD13-0688B1337F67}"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085A0E8-3729-4B41-A2A8-5B521608A84E}" type="datetimeFigureOut">
              <a:rPr lang="es-ES" smtClean="0"/>
              <a:t>17/09/2013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9D28009-D165-4A4E-AD13-0688B1337F67}"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085A0E8-3729-4B41-A2A8-5B521608A84E}" type="datetimeFigureOut">
              <a:rPr lang="es-ES" smtClean="0"/>
              <a:t>17/09/2013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9D28009-D165-4A4E-AD13-0688B1337F6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085A0E8-3729-4B41-A2A8-5B521608A84E}" type="datetimeFigureOut">
              <a:rPr lang="es-ES" smtClean="0"/>
              <a:t>17/09/2013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9D28009-D165-4A4E-AD13-0688B1337F6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085A0E8-3729-4B41-A2A8-5B521608A84E}" type="datetimeFigureOut">
              <a:rPr lang="es-ES" smtClean="0"/>
              <a:t>17/09/2013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D28009-D165-4A4E-AD13-0688B1337F67}"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085A0E8-3729-4B41-A2A8-5B521608A84E}" type="datetimeFigureOut">
              <a:rPr lang="es-ES" smtClean="0"/>
              <a:t>17/09/2013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D28009-D165-4A4E-AD13-0688B1337F67}"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5A0E8-3729-4B41-A2A8-5B521608A84E}" type="datetimeFigureOut">
              <a:rPr lang="es-ES" smtClean="0"/>
              <a:t>17/09/2013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D28009-D165-4A4E-AD13-0688B1337F67}"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uario\Escritorio\780px-Claude_Monet,_Impression,_soleil_levant,_1872.jpg"/>
          <p:cNvPicPr>
            <a:picLocks noChangeAspect="1" noChangeArrowheads="1"/>
          </p:cNvPicPr>
          <p:nvPr/>
        </p:nvPicPr>
        <p:blipFill>
          <a:blip r:embed="rId2" cstate="print"/>
          <a:srcRect/>
          <a:stretch>
            <a:fillRect/>
          </a:stretch>
        </p:blipFill>
        <p:spPr bwMode="auto">
          <a:xfrm>
            <a:off x="0" y="-1"/>
            <a:ext cx="9144000" cy="7031971"/>
          </a:xfrm>
          <a:prstGeom prst="rect">
            <a:avLst/>
          </a:prstGeom>
          <a:noFill/>
        </p:spPr>
      </p:pic>
      <p:sp>
        <p:nvSpPr>
          <p:cNvPr id="2" name="1 Título"/>
          <p:cNvSpPr>
            <a:spLocks noGrp="1"/>
          </p:cNvSpPr>
          <p:nvPr>
            <p:ph type="ctrTitle"/>
          </p:nvPr>
        </p:nvSpPr>
        <p:spPr>
          <a:xfrm>
            <a:off x="611560" y="476673"/>
            <a:ext cx="7772400" cy="1080120"/>
          </a:xfrm>
        </p:spPr>
        <p:txBody>
          <a:bodyPr/>
          <a:lstStyle/>
          <a:p>
            <a:r>
              <a:rPr lang="es-ES" dirty="0" smtClean="0"/>
              <a:t>El impresionismo </a:t>
            </a:r>
            <a:endParaRPr lang="es-ES" dirty="0"/>
          </a:p>
        </p:txBody>
      </p:sp>
      <p:sp>
        <p:nvSpPr>
          <p:cNvPr id="3" name="2 Subtítulo"/>
          <p:cNvSpPr>
            <a:spLocks noGrp="1"/>
          </p:cNvSpPr>
          <p:nvPr>
            <p:ph type="subTitle" idx="1"/>
          </p:nvPr>
        </p:nvSpPr>
        <p:spPr>
          <a:xfrm>
            <a:off x="1371600" y="1412776"/>
            <a:ext cx="6400800" cy="5445224"/>
          </a:xfrm>
        </p:spPr>
        <p:txBody>
          <a:bodyPr>
            <a:normAutofit fontScale="62500" lnSpcReduction="20000"/>
          </a:bodyPr>
          <a:lstStyle/>
          <a:p>
            <a:r>
              <a:rPr lang="es-ES" dirty="0">
                <a:solidFill>
                  <a:schemeClr val="tx1"/>
                </a:solidFill>
              </a:rPr>
              <a:t>Aunque el término </a:t>
            </a:r>
            <a:r>
              <a:rPr lang="es-ES" b="1" dirty="0">
                <a:solidFill>
                  <a:schemeClr val="tx1"/>
                </a:solidFill>
              </a:rPr>
              <a:t>Impresionismo</a:t>
            </a:r>
            <a:r>
              <a:rPr lang="es-ES" dirty="0">
                <a:solidFill>
                  <a:schemeClr val="tx1"/>
                </a:solidFill>
              </a:rPr>
              <a:t> se aplica en diferentes artes como la música y la literatura, su vertiente más conocida, y aquella que fue la precursora, es la pintura impresionista. El movimiento plástico impresionista se desarrolló a partir de la segunda mitad del siglo XIX en Europa —principalmente en Francia— caracterizado, a grandes rasgos, por el intento de plasmar la luz (la «impresión» visual) y el instante, sin reparar en la identidad de aquello que la proyectaba. Es decir, si sus antecesores pintaban formas con identidad, los impresionistas pintarán el momento de luz, más allá de las formas que subyacen bajo este. El movimiento fue bautizado por la crítica como Impresionismo con ironía y escepticismo respecto al cuadro de Monet </a:t>
            </a:r>
            <a:r>
              <a:rPr lang="es-ES" i="1" dirty="0">
                <a:solidFill>
                  <a:schemeClr val="tx1"/>
                </a:solidFill>
              </a:rPr>
              <a:t>Impresión: sol naciente</a:t>
            </a:r>
            <a:r>
              <a:rPr lang="es-ES" dirty="0">
                <a:solidFill>
                  <a:schemeClr val="tx1"/>
                </a:solidFill>
              </a:rPr>
              <a:t>. Siendo diametralmente opuesto a la pintura metafísica, su importancia es clave en el desarrollo del arte posterior, especialmente del postimpresionismo y las vanguardias.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suario\Escritorio\14198505-pared-blanca-con-una-textura-delicada-palidez-de-usar-como-fondo-abstracto.jpg"/>
          <p:cNvPicPr>
            <a:picLocks noChangeAspect="1" noChangeArrowheads="1"/>
          </p:cNvPicPr>
          <p:nvPr/>
        </p:nvPicPr>
        <p:blipFill>
          <a:blip r:embed="rId2" cstate="print"/>
          <a:srcRect/>
          <a:stretch>
            <a:fillRect/>
          </a:stretch>
        </p:blipFill>
        <p:spPr bwMode="auto">
          <a:xfrm>
            <a:off x="-180528" y="0"/>
            <a:ext cx="9969325" cy="6858000"/>
          </a:xfrm>
          <a:prstGeom prst="rect">
            <a:avLst/>
          </a:prstGeom>
          <a:noFill/>
        </p:spPr>
      </p:pic>
      <p:sp>
        <p:nvSpPr>
          <p:cNvPr id="2" name="1 Título"/>
          <p:cNvSpPr>
            <a:spLocks noGrp="1"/>
          </p:cNvSpPr>
          <p:nvPr>
            <p:ph type="title"/>
          </p:nvPr>
        </p:nvSpPr>
        <p:spPr/>
        <p:txBody>
          <a:bodyPr/>
          <a:lstStyle/>
          <a:p>
            <a:r>
              <a:rPr lang="fr-FR" b="0" dirty="0"/>
              <a:t>Manet, Edouard - Le Déjeuner sur l'Herbe</a:t>
            </a:r>
            <a:br>
              <a:rPr lang="fr-FR" b="0" dirty="0"/>
            </a:br>
            <a:endParaRPr lang="es-ES" dirty="0"/>
          </a:p>
        </p:txBody>
      </p:sp>
      <p:sp>
        <p:nvSpPr>
          <p:cNvPr id="4" name="3 Marcador de texto"/>
          <p:cNvSpPr>
            <a:spLocks noGrp="1"/>
          </p:cNvSpPr>
          <p:nvPr>
            <p:ph type="body" sz="half" idx="2"/>
          </p:nvPr>
        </p:nvSpPr>
        <p:spPr/>
        <p:txBody>
          <a:bodyPr/>
          <a:lstStyle/>
          <a:p>
            <a:endParaRPr lang="es-ES" dirty="0"/>
          </a:p>
        </p:txBody>
      </p:sp>
      <p:pic>
        <p:nvPicPr>
          <p:cNvPr id="7" name="6 Marcador de contenido" descr="758px-Manet,_Edouard_-_Le_Déjeuner_sur_l'Herbe_(The_Picnic)_(1).jpg"/>
          <p:cNvPicPr>
            <a:picLocks noGrp="1" noChangeAspect="1"/>
          </p:cNvPicPr>
          <p:nvPr>
            <p:ph idx="1"/>
          </p:nvPr>
        </p:nvPicPr>
        <p:blipFill>
          <a:blip r:embed="rId3" cstate="print"/>
          <a:stretch>
            <a:fillRect/>
          </a:stretch>
        </p:blipFill>
        <p:spPr>
          <a:xfrm>
            <a:off x="3575050" y="1179858"/>
            <a:ext cx="5111750" cy="403949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uario\Escritorio\Claude_Monet_015.jpg"/>
          <p:cNvPicPr>
            <a:picLocks noChangeAspect="1" noChangeArrowheads="1"/>
          </p:cNvPicPr>
          <p:nvPr/>
        </p:nvPicPr>
        <p:blipFill>
          <a:blip r:embed="rId2" cstate="print"/>
          <a:srcRect/>
          <a:stretch>
            <a:fillRect/>
          </a:stretch>
        </p:blipFill>
        <p:spPr bwMode="auto">
          <a:xfrm>
            <a:off x="0" y="0"/>
            <a:ext cx="9144000" cy="6871664"/>
          </a:xfrm>
          <a:prstGeom prst="rect">
            <a:avLst/>
          </a:prstGeom>
          <a:noFill/>
        </p:spPr>
      </p:pic>
      <p:sp>
        <p:nvSpPr>
          <p:cNvPr id="2" name="1 Título"/>
          <p:cNvSpPr>
            <a:spLocks noGrp="1"/>
          </p:cNvSpPr>
          <p:nvPr>
            <p:ph type="ctrTitle"/>
          </p:nvPr>
        </p:nvSpPr>
        <p:spPr>
          <a:xfrm>
            <a:off x="539552" y="332656"/>
            <a:ext cx="7772400" cy="1470025"/>
          </a:xfrm>
        </p:spPr>
        <p:txBody>
          <a:bodyPr/>
          <a:lstStyle/>
          <a:p>
            <a:r>
              <a:rPr lang="es-ES" b="1" dirty="0"/>
              <a:t>Pincelada gestáltica</a:t>
            </a:r>
            <a:br>
              <a:rPr lang="es-ES" b="1" dirty="0"/>
            </a:br>
            <a:endParaRPr lang="es-ES" dirty="0"/>
          </a:p>
        </p:txBody>
      </p:sp>
      <p:sp>
        <p:nvSpPr>
          <p:cNvPr id="3" name="2 Subtítulo"/>
          <p:cNvSpPr>
            <a:spLocks noGrp="1"/>
          </p:cNvSpPr>
          <p:nvPr>
            <p:ph type="subTitle" idx="1"/>
          </p:nvPr>
        </p:nvSpPr>
        <p:spPr>
          <a:xfrm>
            <a:off x="1259632" y="2276872"/>
            <a:ext cx="6400800" cy="4320480"/>
          </a:xfrm>
        </p:spPr>
        <p:txBody>
          <a:bodyPr>
            <a:normAutofit fontScale="70000" lnSpcReduction="20000"/>
          </a:bodyPr>
          <a:lstStyle/>
          <a:p>
            <a:r>
              <a:rPr lang="es-ES" dirty="0">
                <a:solidFill>
                  <a:schemeClr val="tx1"/>
                </a:solidFill>
              </a:rPr>
              <a:t>Aunque la teoría gestáltica apareció más adelante, los pintores impresionistas mostraron plásticamente lo que la psicología de la </a:t>
            </a:r>
            <a:r>
              <a:rPr lang="es-ES" dirty="0" err="1">
                <a:solidFill>
                  <a:schemeClr val="tx1"/>
                </a:solidFill>
              </a:rPr>
              <a:t>Gestalt</a:t>
            </a:r>
            <a:r>
              <a:rPr lang="es-ES" dirty="0">
                <a:solidFill>
                  <a:schemeClr val="tx1"/>
                </a:solidFill>
              </a:rPr>
              <a:t> vendría a demostrar </a:t>
            </a:r>
            <a:r>
              <a:rPr lang="es-ES" u="sng" dirty="0">
                <a:solidFill>
                  <a:schemeClr val="tx1"/>
                </a:solidFill>
              </a:rPr>
              <a:t>psicológica</a:t>
            </a:r>
            <a:r>
              <a:rPr lang="es-ES" dirty="0">
                <a:solidFill>
                  <a:schemeClr val="tx1"/>
                </a:solidFill>
              </a:rPr>
              <a:t> y científicamente más adelante: perceptivamente, si se dan ciertas condiciones, partes inconexas dan lugar a un todo unitario. El uso de pequeñas pinceladas de colores puros resultó en un todo vibrante; y, aunque las pinceladas aisladamente no obedecieran a la forma o al color local del modelo, en conjunto —al ser percibidas global y unitariamente— adquirían la unidad necesaria para percibir un todo definido. Este recurso fue llevado al máximo por los neoimpresionistas, también conocidos como puntillistascomo Seurat o Signac</a:t>
            </a:r>
            <a:r>
              <a:rPr lang="es-ES" dirty="0"/>
              <a:t>.</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17</Words>
  <Application>Microsoft Office PowerPoint</Application>
  <PresentationFormat>Presentación en pantalla (4:3)</PresentationFormat>
  <Paragraphs>5</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El impresionismo </vt:lpstr>
      <vt:lpstr>Manet, Edouard - Le Déjeuner sur l'Herbe </vt:lpstr>
      <vt:lpstr>Pincelada gestáltica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3</cp:revision>
  <dcterms:created xsi:type="dcterms:W3CDTF">2013-09-17T20:14:18Z</dcterms:created>
  <dcterms:modified xsi:type="dcterms:W3CDTF">2013-09-17T20:35:00Z</dcterms:modified>
</cp:coreProperties>
</file>