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1" r:id="rId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EC2DF-6093-45A3-80C1-E6B07AEA6AF9}" type="datetimeFigureOut">
              <a:rPr lang="es-AR" smtClean="0"/>
              <a:pPr/>
              <a:t>17/09/2013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A5843-25F5-4457-87B7-46D5D6B266C3}" type="slidenum">
              <a:rPr lang="es-AR" smtClean="0"/>
              <a:pPr/>
              <a:t>‹Nº›</a:t>
            </a:fld>
            <a:endParaRPr lang="es-A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21315902">
            <a:off x="-1088221" y="938217"/>
            <a:ext cx="7734987" cy="1008143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ROMANTICISMO</a:t>
            </a:r>
            <a:endParaRPr lang="es-AR" sz="6600" dirty="0">
              <a:solidFill>
                <a:schemeClr val="accent3">
                  <a:lumMod val="60000"/>
                  <a:lumOff val="40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4" name="3 Marcador de contenido" descr="Francisco_de_Goya,_Saturno_devorando_a_su_hijo_(1819-182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71592" y="0"/>
            <a:ext cx="3672408" cy="6858000"/>
          </a:xfrm>
        </p:spPr>
      </p:pic>
      <p:sp>
        <p:nvSpPr>
          <p:cNvPr id="5" name="4 Rectángulo"/>
          <p:cNvSpPr/>
          <p:nvPr/>
        </p:nvSpPr>
        <p:spPr>
          <a:xfrm>
            <a:off x="971600" y="510367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i="1" dirty="0"/>
              <a:t>Saturno devorando a un hijo</a:t>
            </a:r>
            <a:r>
              <a:rPr lang="es-AR" dirty="0"/>
              <a:t>, una de las</a:t>
            </a:r>
            <a:r>
              <a:rPr lang="es-AR" i="1" dirty="0"/>
              <a:t>Pinturas negras</a:t>
            </a:r>
            <a:r>
              <a:rPr lang="es-AR" dirty="0"/>
              <a:t> de Goya, realizada durante el Trienio Liberal (1820–1823), y que, a bajo una capa mitológica, alude a la famosa frase de Vergniaud poco antes de ser guillotinado: «La Revolución devora a sus propios hijos»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53285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sz="2800" dirty="0"/>
              <a:t>El romanticismo </a:t>
            </a:r>
            <a:r>
              <a:rPr lang="es-AR" sz="2800" dirty="0" smtClean="0"/>
              <a:t>fue originado en</a:t>
            </a:r>
            <a:r>
              <a:rPr lang="es-AR" sz="2800" dirty="0"/>
              <a:t> </a:t>
            </a:r>
            <a:r>
              <a:rPr lang="es-AR" sz="2800" dirty="0" smtClean="0"/>
              <a:t>Alemania</a:t>
            </a:r>
            <a:r>
              <a:rPr lang="es-AR" sz="2800" dirty="0"/>
              <a:t> </a:t>
            </a:r>
            <a:r>
              <a:rPr lang="es-AR" sz="2800" dirty="0" smtClean="0"/>
              <a:t>finales </a:t>
            </a:r>
            <a:r>
              <a:rPr lang="es-AR" sz="2800" dirty="0"/>
              <a:t>del siglo </a:t>
            </a:r>
            <a:r>
              <a:rPr lang="es-AR" sz="2800" cap="small" dirty="0"/>
              <a:t>xviii</a:t>
            </a:r>
            <a:r>
              <a:rPr lang="es-AR" sz="2800" dirty="0"/>
              <a:t> como una reacción revolucionaria contra el </a:t>
            </a:r>
            <a:r>
              <a:rPr lang="es-AR" sz="2800" dirty="0" smtClean="0"/>
              <a:t>racionalismo</a:t>
            </a:r>
            <a:r>
              <a:rPr lang="es-AR" sz="2800" dirty="0"/>
              <a:t> </a:t>
            </a:r>
            <a:r>
              <a:rPr lang="es-AR" sz="2800" dirty="0" smtClean="0"/>
              <a:t>de </a:t>
            </a:r>
            <a:r>
              <a:rPr lang="es-AR" sz="2800" dirty="0"/>
              <a:t>la Ilustración y el Clasicismo, confiriendo prioridad a los sentimientos. Su característica fundamental es la ruptura con la tradición clasicista basada en un conjunto de reglas </a:t>
            </a:r>
            <a:r>
              <a:rPr lang="es-AR" sz="2800" dirty="0" smtClean="0"/>
              <a:t>estereotipadas.</a:t>
            </a:r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220px-Goethe_Campag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852936"/>
            <a:ext cx="4320480" cy="3397468"/>
          </a:xfrm>
        </p:spPr>
      </p:pic>
      <p:sp>
        <p:nvSpPr>
          <p:cNvPr id="5" name="4 Rectángulo"/>
          <p:cNvSpPr/>
          <p:nvPr/>
        </p:nvSpPr>
        <p:spPr>
          <a:xfrm>
            <a:off x="0" y="6242447"/>
            <a:ext cx="4572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sz="1600" i="1" dirty="0" smtClean="0">
                <a:latin typeface="Segoe Script" pitchFamily="34" charset="0"/>
              </a:rPr>
              <a:t>En</a:t>
            </a:r>
            <a:r>
              <a:rPr lang="es-AR" sz="1600" dirty="0" smtClean="0">
                <a:latin typeface="Segoe Script" pitchFamily="34" charset="0"/>
              </a:rPr>
              <a:t> 1786, por</a:t>
            </a:r>
            <a:r>
              <a:rPr lang="es-AR" sz="1600" dirty="0">
                <a:latin typeface="Segoe Script" pitchFamily="34" charset="0"/>
              </a:rPr>
              <a:t> Johann Heinrich Wilhelm Tischbein</a:t>
            </a:r>
            <a:r>
              <a:rPr lang="es-AR" dirty="0"/>
              <a:t>.</a:t>
            </a:r>
          </a:p>
        </p:txBody>
      </p:sp>
      <p:pic>
        <p:nvPicPr>
          <p:cNvPr id="6" name="5 Imagen" descr="Caspar_David_Friedrich_032_(The_wanderer_above_the_sea_of_fog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87616" y="2060848"/>
            <a:ext cx="3456384" cy="4430456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4932040" y="6273225"/>
            <a:ext cx="32063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600" dirty="0" smtClean="0">
                <a:latin typeface="Segoe Script" pitchFamily="34" charset="0"/>
              </a:rPr>
              <a:t>1818 </a:t>
            </a:r>
            <a:br>
              <a:rPr lang="es-AR" sz="1600" dirty="0" smtClean="0">
                <a:latin typeface="Segoe Script" pitchFamily="34" charset="0"/>
              </a:rPr>
            </a:br>
            <a:r>
              <a:rPr lang="es-AR" sz="1600" dirty="0" smtClean="0">
                <a:latin typeface="Segoe Script" pitchFamily="34" charset="0"/>
              </a:rPr>
              <a:t>de</a:t>
            </a:r>
            <a:r>
              <a:rPr lang="es-AR" sz="1600" dirty="0">
                <a:latin typeface="Segoe Script" pitchFamily="34" charset="0"/>
              </a:rPr>
              <a:t> Caspar </a:t>
            </a:r>
            <a:r>
              <a:rPr lang="es-AR" sz="1600" dirty="0" smtClean="0">
                <a:latin typeface="Segoe Script" pitchFamily="34" charset="0"/>
              </a:rPr>
              <a:t>David</a:t>
            </a:r>
            <a:r>
              <a:rPr lang="es-AR" sz="1600" dirty="0">
                <a:latin typeface="Segoe Script" pitchFamily="34" charset="0"/>
              </a:rPr>
              <a:t> </a:t>
            </a:r>
            <a:r>
              <a:rPr lang="es-AR" sz="1600" dirty="0" smtClean="0">
                <a:latin typeface="Segoe Script" pitchFamily="34" charset="0"/>
              </a:rPr>
              <a:t>Friedrich</a:t>
            </a:r>
            <a:r>
              <a:rPr lang="es-AR" sz="1600" dirty="0">
                <a:latin typeface="Segoe Script" pitchFamily="34" charset="0"/>
              </a:rPr>
              <a:t>.</a:t>
            </a:r>
          </a:p>
        </p:txBody>
      </p:sp>
      <p:pic>
        <p:nvPicPr>
          <p:cNvPr id="8" name="7 Imagen" descr="400px-Los_poetas_contemporáne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0"/>
            <a:ext cx="4536504" cy="2708920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5796136" y="18864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sz="1600" i="1" dirty="0">
                <a:latin typeface="Segoe Script" pitchFamily="34" charset="0"/>
              </a:rPr>
              <a:t>Los poetas contemporáneos</a:t>
            </a:r>
            <a:r>
              <a:rPr lang="es-AR" sz="1600" dirty="0">
                <a:latin typeface="Segoe Script" pitchFamily="34" charset="0"/>
              </a:rPr>
              <a:t> </a:t>
            </a:r>
            <a:r>
              <a:rPr lang="es-AR" sz="1600" dirty="0" smtClean="0">
                <a:latin typeface="Segoe Script" pitchFamily="34" charset="0"/>
              </a:rPr>
              <a:t/>
            </a:r>
            <a:br>
              <a:rPr lang="es-AR" sz="1600" dirty="0" smtClean="0">
                <a:latin typeface="Segoe Script" pitchFamily="34" charset="0"/>
              </a:rPr>
            </a:br>
            <a:r>
              <a:rPr lang="es-AR" sz="1600" dirty="0" smtClean="0">
                <a:latin typeface="Segoe Script" pitchFamily="34" charset="0"/>
              </a:rPr>
              <a:t>1846</a:t>
            </a:r>
            <a:br>
              <a:rPr lang="es-AR" sz="1600" dirty="0" smtClean="0">
                <a:latin typeface="Segoe Script" pitchFamily="34" charset="0"/>
              </a:rPr>
            </a:br>
            <a:r>
              <a:rPr lang="es-AR" sz="1600" dirty="0" smtClean="0">
                <a:latin typeface="Segoe Script" pitchFamily="34" charset="0"/>
              </a:rPr>
              <a:t>de</a:t>
            </a:r>
            <a:r>
              <a:rPr lang="es-AR" sz="1600" dirty="0">
                <a:latin typeface="Segoe Script" pitchFamily="34" charset="0"/>
              </a:rPr>
              <a:t> Antonio María Esquivel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20</Words>
  <Application>Microsoft Office PowerPoint</Application>
  <PresentationFormat>Presentación en pantalla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ROMANTICISMO</vt:lpstr>
      <vt:lpstr>Diapositiva 2</vt:lpstr>
      <vt:lpstr>Diapositiva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REALISMO</dc:title>
  <dc:creator>Andri</dc:creator>
  <cp:lastModifiedBy>Andri</cp:lastModifiedBy>
  <cp:revision>23</cp:revision>
  <dcterms:created xsi:type="dcterms:W3CDTF">2013-09-12T01:16:37Z</dcterms:created>
  <dcterms:modified xsi:type="dcterms:W3CDTF">2013-09-17T18:57:47Z</dcterms:modified>
</cp:coreProperties>
</file>