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9" r:id="rId4"/>
    <p:sldId id="260" r:id="rId5"/>
    <p:sldId id="261" r:id="rId6"/>
    <p:sldId id="262" r:id="rId7"/>
    <p:sldId id="271" r:id="rId8"/>
    <p:sldId id="272" r:id="rId9"/>
    <p:sldId id="273" r:id="rId10"/>
    <p:sldId id="274" r:id="rId11"/>
    <p:sldId id="275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99E9"/>
    <a:srgbClr val="6CA62C"/>
    <a:srgbClr val="7ABC32"/>
    <a:srgbClr val="CCD9F0"/>
    <a:srgbClr val="FF5B5B"/>
    <a:srgbClr val="66DA46"/>
    <a:srgbClr val="87CBF9"/>
    <a:srgbClr val="AB1564"/>
    <a:srgbClr val="811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uan%20Carlos\2012\ASESORIA%20ACADEMICA\EVALUACI&#211;N%20INTERNA%20MATEMATICAS\AN&#193;LISIS%20DE%20EVALUACIONES\ANALISIS%20%206&#186;%20Y%202&#186;%20SEC%20POR%20PARALEL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'CUADROS COMPARATIVOS NOTAS'!$B$4</c:f>
              <c:strCache>
                <c:ptCount val="1"/>
                <c:pt idx="0">
                  <c:v>PROMEDIO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'CUADROS COMPARATIVOS NOTAS'!$A$5:$A$10</c:f>
              <c:strCache>
                <c:ptCount val="6"/>
                <c:pt idx="0">
                  <c:v>6º PRIM GUINDO</c:v>
                </c:pt>
                <c:pt idx="1">
                  <c:v>6º PRIM PLOMO</c:v>
                </c:pt>
                <c:pt idx="2">
                  <c:v>1º SEC GUINDO</c:v>
                </c:pt>
                <c:pt idx="3">
                  <c:v>1º SEC PLOMO</c:v>
                </c:pt>
                <c:pt idx="4">
                  <c:v>2º SEC GUINDO</c:v>
                </c:pt>
                <c:pt idx="5">
                  <c:v>2º SEC PLOMO</c:v>
                </c:pt>
              </c:strCache>
            </c:strRef>
          </c:cat>
          <c:val>
            <c:numRef>
              <c:f>'CUADROS COMPARATIVOS NOTAS'!$B$5:$B$10</c:f>
              <c:numCache>
                <c:formatCode>0</c:formatCode>
                <c:ptCount val="6"/>
                <c:pt idx="0">
                  <c:v>30</c:v>
                </c:pt>
                <c:pt idx="1">
                  <c:v>37</c:v>
                </c:pt>
                <c:pt idx="2">
                  <c:v>37</c:v>
                </c:pt>
                <c:pt idx="3">
                  <c:v>38</c:v>
                </c:pt>
                <c:pt idx="4">
                  <c:v>30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'CUADROS COMPARATIVOS NOTAS'!$C$4</c:f>
              <c:strCache>
                <c:ptCount val="1"/>
                <c:pt idx="0">
                  <c:v>MEDIANA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'CUADROS COMPARATIVOS NOTAS'!$A$5:$A$10</c:f>
              <c:strCache>
                <c:ptCount val="6"/>
                <c:pt idx="0">
                  <c:v>6º PRIM GUINDO</c:v>
                </c:pt>
                <c:pt idx="1">
                  <c:v>6º PRIM PLOMO</c:v>
                </c:pt>
                <c:pt idx="2">
                  <c:v>1º SEC GUINDO</c:v>
                </c:pt>
                <c:pt idx="3">
                  <c:v>1º SEC PLOMO</c:v>
                </c:pt>
                <c:pt idx="4">
                  <c:v>2º SEC GUINDO</c:v>
                </c:pt>
                <c:pt idx="5">
                  <c:v>2º SEC PLOMO</c:v>
                </c:pt>
              </c:strCache>
            </c:strRef>
          </c:cat>
          <c:val>
            <c:numRef>
              <c:f>'CUADROS COMPARATIVOS NOTAS'!$C$5:$C$10</c:f>
              <c:numCache>
                <c:formatCode>0</c:formatCode>
                <c:ptCount val="6"/>
                <c:pt idx="0">
                  <c:v>32</c:v>
                </c:pt>
                <c:pt idx="1">
                  <c:v>35</c:v>
                </c:pt>
                <c:pt idx="2">
                  <c:v>36</c:v>
                </c:pt>
                <c:pt idx="3">
                  <c:v>36</c:v>
                </c:pt>
                <c:pt idx="4">
                  <c:v>30</c:v>
                </c:pt>
                <c:pt idx="5">
                  <c:v>26</c:v>
                </c:pt>
              </c:numCache>
            </c:numRef>
          </c:val>
        </c:ser>
        <c:ser>
          <c:idx val="2"/>
          <c:order val="2"/>
          <c:tx>
            <c:strRef>
              <c:f>'CUADROS COMPARATIVOS NOTAS'!$D$4</c:f>
              <c:strCache>
                <c:ptCount val="1"/>
                <c:pt idx="0">
                  <c:v>MAXIMA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'CUADROS COMPARATIVOS NOTAS'!$A$5:$A$10</c:f>
              <c:strCache>
                <c:ptCount val="6"/>
                <c:pt idx="0">
                  <c:v>6º PRIM GUINDO</c:v>
                </c:pt>
                <c:pt idx="1">
                  <c:v>6º PRIM PLOMO</c:v>
                </c:pt>
                <c:pt idx="2">
                  <c:v>1º SEC GUINDO</c:v>
                </c:pt>
                <c:pt idx="3">
                  <c:v>1º SEC PLOMO</c:v>
                </c:pt>
                <c:pt idx="4">
                  <c:v>2º SEC GUINDO</c:v>
                </c:pt>
                <c:pt idx="5">
                  <c:v>2º SEC PLOMO</c:v>
                </c:pt>
              </c:strCache>
            </c:strRef>
          </c:cat>
          <c:val>
            <c:numRef>
              <c:f>'CUADROS COMPARATIVOS NOTAS'!$D$5:$D$10</c:f>
              <c:numCache>
                <c:formatCode>0</c:formatCode>
                <c:ptCount val="6"/>
                <c:pt idx="0">
                  <c:v>49</c:v>
                </c:pt>
                <c:pt idx="1">
                  <c:v>53</c:v>
                </c:pt>
                <c:pt idx="2">
                  <c:v>58</c:v>
                </c:pt>
                <c:pt idx="3">
                  <c:v>60</c:v>
                </c:pt>
                <c:pt idx="4">
                  <c:v>40</c:v>
                </c:pt>
                <c:pt idx="5">
                  <c:v>37</c:v>
                </c:pt>
              </c:numCache>
            </c:numRef>
          </c:val>
        </c:ser>
        <c:ser>
          <c:idx val="3"/>
          <c:order val="3"/>
          <c:tx>
            <c:strRef>
              <c:f>'CUADROS COMPARATIVOS NOTAS'!$E$4</c:f>
              <c:strCache>
                <c:ptCount val="1"/>
                <c:pt idx="0">
                  <c:v>MINIMA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'CUADROS COMPARATIVOS NOTAS'!$A$5:$A$10</c:f>
              <c:strCache>
                <c:ptCount val="6"/>
                <c:pt idx="0">
                  <c:v>6º PRIM GUINDO</c:v>
                </c:pt>
                <c:pt idx="1">
                  <c:v>6º PRIM PLOMO</c:v>
                </c:pt>
                <c:pt idx="2">
                  <c:v>1º SEC GUINDO</c:v>
                </c:pt>
                <c:pt idx="3">
                  <c:v>1º SEC PLOMO</c:v>
                </c:pt>
                <c:pt idx="4">
                  <c:v>2º SEC GUINDO</c:v>
                </c:pt>
                <c:pt idx="5">
                  <c:v>2º SEC PLOMO</c:v>
                </c:pt>
              </c:strCache>
            </c:strRef>
          </c:cat>
          <c:val>
            <c:numRef>
              <c:f>'CUADROS COMPARATIVOS NOTAS'!$E$5:$E$10</c:f>
              <c:numCache>
                <c:formatCode>0</c:formatCode>
                <c:ptCount val="6"/>
                <c:pt idx="0">
                  <c:v>14</c:v>
                </c:pt>
                <c:pt idx="1">
                  <c:v>4</c:v>
                </c:pt>
                <c:pt idx="2">
                  <c:v>22</c:v>
                </c:pt>
                <c:pt idx="3">
                  <c:v>19</c:v>
                </c:pt>
                <c:pt idx="4">
                  <c:v>16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81312"/>
        <c:axId val="73991296"/>
      </c:barChart>
      <c:catAx>
        <c:axId val="7398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73991296"/>
        <c:crosses val="autoZero"/>
        <c:auto val="1"/>
        <c:lblAlgn val="ctr"/>
        <c:lblOffset val="100"/>
        <c:noMultiLvlLbl val="0"/>
      </c:catAx>
      <c:valAx>
        <c:axId val="739912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ES"/>
          </a:p>
        </c:txPr>
        <c:crossAx val="739813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A62C"/>
            </a:gs>
            <a:gs pos="53000">
              <a:schemeClr val="accent3">
                <a:lumMod val="20000"/>
                <a:lumOff val="8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2400" b="1" dirty="0" smtClean="0">
                <a:solidFill>
                  <a:srgbClr val="AB1564"/>
                </a:solidFill>
                <a:latin typeface="Aharoni" pitchFamily="2" charset="-79"/>
                <a:cs typeface="Aharoni" pitchFamily="2" charset="-79"/>
              </a:rPr>
              <a:t>DEPARTAMENTO DE ASESORIA ACADÉMICA</a:t>
            </a:r>
          </a:p>
          <a:p>
            <a:pPr marL="0" indent="0" algn="ctr">
              <a:buNone/>
            </a:pPr>
            <a:endParaRPr lang="es-ES" b="1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EVALUACIÓN INTERNA: MATEMÁTICAS</a:t>
            </a:r>
          </a:p>
          <a:p>
            <a:pPr marL="0" indent="0" algn="ctr">
              <a:buNone/>
            </a:pPr>
            <a:endParaRPr lang="es-ES" sz="2400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endParaRPr lang="es-ES" sz="2400" b="1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ES" sz="2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GRADOS: </a:t>
            </a:r>
            <a:r>
              <a:rPr lang="es-ES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6</a:t>
            </a:r>
            <a:r>
              <a:rPr lang="es-ES" sz="2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º PRIMARIA , </a:t>
            </a:r>
            <a:r>
              <a:rPr lang="es-ES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1</a:t>
            </a:r>
            <a:r>
              <a:rPr lang="es-ES" sz="2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º y </a:t>
            </a:r>
            <a:r>
              <a:rPr lang="es-ES" sz="28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2</a:t>
            </a:r>
            <a:r>
              <a:rPr lang="es-ES" sz="2000" b="1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º SECUNDARIA</a:t>
            </a:r>
          </a:p>
          <a:p>
            <a:pPr marL="0" indent="0" algn="ctr">
              <a:buNone/>
            </a:pPr>
            <a:endParaRPr lang="es-ES" sz="2000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endParaRPr lang="es-ES" sz="2000" b="1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s-ES" sz="28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5</a:t>
            </a:r>
            <a:r>
              <a:rPr lang="es-ES" sz="20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DE SEPTIEMBRE DEL </a:t>
            </a:r>
            <a:r>
              <a:rPr lang="es-ES" sz="28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2.012</a:t>
            </a:r>
          </a:p>
          <a:p>
            <a:pPr marL="0" indent="0" algn="ctr">
              <a:buNone/>
            </a:pPr>
            <a:r>
              <a:rPr lang="es-ES" sz="28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15</a:t>
            </a:r>
            <a:r>
              <a:rPr lang="es-ES" sz="20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DE OCTUBRE DEL </a:t>
            </a:r>
            <a:r>
              <a:rPr lang="es-ES" sz="28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2012</a:t>
            </a:r>
            <a:endParaRPr lang="es-ES" sz="28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4 Imagen" descr="LogoTiquipaya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27937"/>
            <a:ext cx="2160240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2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635896" y="548680"/>
            <a:ext cx="176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1º SECUNDARIA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84447"/>
              </p:ext>
            </p:extLst>
          </p:nvPr>
        </p:nvGraphicFramePr>
        <p:xfrm>
          <a:off x="539552" y="1196752"/>
          <a:ext cx="7992890" cy="3894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2304257"/>
                <a:gridCol w="792088"/>
                <a:gridCol w="864096"/>
                <a:gridCol w="864096"/>
                <a:gridCol w="864096"/>
                <a:gridCol w="792088"/>
                <a:gridCol w="792090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rgbClr val="419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Descompone correctamente un número en sus factores primos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Resuelve correctamente operaciones </a:t>
                      </a:r>
                      <a:r>
                        <a:rPr lang="es-ES" dirty="0" err="1" smtClean="0"/>
                        <a:t>aritmáticas</a:t>
                      </a:r>
                      <a:r>
                        <a:rPr lang="es-ES" dirty="0" smtClean="0"/>
                        <a:t> de números decimales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1º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7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68642" y="763024"/>
            <a:ext cx="6434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1º SECUNDARIA: PROMEDIOS, MEDIANAS, MÁXIMAS Y MÍNIMAS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719032"/>
              </p:ext>
            </p:extLst>
          </p:nvPr>
        </p:nvGraphicFramePr>
        <p:xfrm>
          <a:off x="1763688" y="1628800"/>
          <a:ext cx="5687918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127"/>
                <a:gridCol w="1334837"/>
                <a:gridCol w="1133698"/>
                <a:gridCol w="1133698"/>
                <a:gridCol w="97255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1º SEC </a:t>
                      </a:r>
                      <a:r>
                        <a:rPr lang="es-ES" sz="1600" dirty="0">
                          <a:effectLst/>
                        </a:rPr>
                        <a:t>GUINDO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NOTA/29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NOTA/70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856010"/>
              </p:ext>
            </p:extLst>
          </p:nvPr>
        </p:nvGraphicFramePr>
        <p:xfrm>
          <a:off x="1763688" y="3429000"/>
          <a:ext cx="5688631" cy="1152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740"/>
                <a:gridCol w="1301432"/>
                <a:gridCol w="1132476"/>
                <a:gridCol w="1183847"/>
                <a:gridCol w="920136"/>
              </a:tblGrid>
              <a:tr h="56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1º SEC </a:t>
                      </a:r>
                      <a:r>
                        <a:rPr lang="es-ES" sz="1600" dirty="0">
                          <a:effectLst/>
                        </a:rPr>
                        <a:t>PLOMO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NOTA/29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9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NOTA/70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0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23728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CONCLUSIONES: EVALUACIÓN SEMESTRAL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FECHA: MIÉRCOLES 5 DE SEPTIEMBRE DE 2012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2º SECUNDARIA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341217"/>
              </p:ext>
            </p:extLst>
          </p:nvPr>
        </p:nvGraphicFramePr>
        <p:xfrm>
          <a:off x="539552" y="1196752"/>
          <a:ext cx="7992890" cy="3894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576064"/>
                <a:gridCol w="576064"/>
                <a:gridCol w="576064"/>
                <a:gridCol w="1368152"/>
                <a:gridCol w="576064"/>
                <a:gridCol w="648072"/>
                <a:gridCol w="648072"/>
                <a:gridCol w="576064"/>
                <a:gridCol w="576064"/>
                <a:gridCol w="576064"/>
                <a:gridCol w="576066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 el valor numérico de diferentes expresiones </a:t>
                      </a:r>
                      <a:r>
                        <a:rPr lang="es-E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polinómicas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Suma y resta polinomios y reduce términos semejantes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 todas las propiedades de los números reales en la resolución de ejercicios aritméticos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2º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s-ES" sz="18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8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es-ES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s-ES" sz="18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  <a:endParaRPr lang="es-E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es-E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4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30422" y="404664"/>
            <a:ext cx="1761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2º SECUNDARIA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866012"/>
              </p:ext>
            </p:extLst>
          </p:nvPr>
        </p:nvGraphicFramePr>
        <p:xfrm>
          <a:off x="539552" y="1196752"/>
          <a:ext cx="7992890" cy="3894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792089"/>
                <a:gridCol w="864096"/>
                <a:gridCol w="792088"/>
                <a:gridCol w="799441"/>
                <a:gridCol w="784735"/>
                <a:gridCol w="720080"/>
                <a:gridCol w="864096"/>
                <a:gridCol w="792088"/>
                <a:gridCol w="864098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Determina el </a:t>
                      </a:r>
                      <a:r>
                        <a:rPr lang="es-E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m.c.d</a:t>
                      </a: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y el  </a:t>
                      </a:r>
                      <a:r>
                        <a:rPr lang="es-E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m.c.m</a:t>
                      </a: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de fracciones algebraicas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Interpreta el lenguaje coloquial para expresar correctamente en lenguaje algebraico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2º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0 %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7 %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72996"/>
              </p:ext>
            </p:extLst>
          </p:nvPr>
        </p:nvGraphicFramePr>
        <p:xfrm>
          <a:off x="539552" y="1196752"/>
          <a:ext cx="7992890" cy="3894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648073"/>
                <a:gridCol w="715423"/>
                <a:gridCol w="794328"/>
                <a:gridCol w="748145"/>
                <a:gridCol w="779264"/>
                <a:gridCol w="779264"/>
                <a:gridCol w="648072"/>
                <a:gridCol w="720080"/>
                <a:gridCol w="720080"/>
                <a:gridCol w="720082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Factoriza</a:t>
                      </a: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correctamente binomios y trinomios algebraicos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Simplifica correctamente fracciones algebraicas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latin typeface="Agency FB" pitchFamily="34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2º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100%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430422" y="404664"/>
            <a:ext cx="1761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2º SECUNDARIA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A62C"/>
            </a:gs>
            <a:gs pos="53000">
              <a:schemeClr val="accent3">
                <a:lumMod val="20000"/>
                <a:lumOff val="80000"/>
              </a:schemeClr>
            </a:gs>
            <a:gs pos="100000">
              <a:schemeClr val="accent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31640" y="766596"/>
            <a:ext cx="648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2º SECUNDARIA: PROMEDIOS, MEDIANAS, MÁXIMAS Y MÍNIMAS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82185"/>
              </p:ext>
            </p:extLst>
          </p:nvPr>
        </p:nvGraphicFramePr>
        <p:xfrm>
          <a:off x="1763688" y="1628800"/>
          <a:ext cx="5687918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127"/>
                <a:gridCol w="1334837"/>
                <a:gridCol w="1133698"/>
                <a:gridCol w="1133698"/>
                <a:gridCol w="97255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2º SEC </a:t>
                      </a:r>
                      <a:r>
                        <a:rPr lang="es-ES" sz="1600" dirty="0">
                          <a:effectLst/>
                        </a:rPr>
                        <a:t>GUINDO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NOTA/30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NOTA/70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013144"/>
              </p:ext>
            </p:extLst>
          </p:nvPr>
        </p:nvGraphicFramePr>
        <p:xfrm>
          <a:off x="1763688" y="3429000"/>
          <a:ext cx="5688631" cy="1152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740"/>
                <a:gridCol w="1301432"/>
                <a:gridCol w="1132476"/>
                <a:gridCol w="1183847"/>
                <a:gridCol w="920136"/>
              </a:tblGrid>
              <a:tr h="56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2º SEC </a:t>
                      </a:r>
                      <a:r>
                        <a:rPr lang="es-ES" sz="1600" dirty="0">
                          <a:effectLst/>
                        </a:rPr>
                        <a:t>PLOMO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NOTA/30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9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NOTA/70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A62C"/>
            </a:gs>
            <a:gs pos="5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619672" y="80535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RESUMEN</a:t>
            </a:r>
            <a:r>
              <a:rPr lang="es-ES" b="1" dirty="0" smtClean="0"/>
              <a:t>: EVALUACIONES 6º PRIM. 1º SEC. y 2º SEC.</a:t>
            </a:r>
          </a:p>
          <a:p>
            <a:pPr algn="ctr"/>
            <a:r>
              <a:rPr lang="es-ES" b="1" dirty="0" smtClean="0"/>
              <a:t> </a:t>
            </a:r>
            <a:r>
              <a:rPr lang="es-ES" b="1" dirty="0" smtClean="0"/>
              <a:t>PROMEDIOS, MEDIANAS, MÁXIMAS Y MÍNIMAS</a:t>
            </a:r>
            <a:endParaRPr lang="es-ES" b="1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004887" y="1784350"/>
          <a:ext cx="7134225" cy="328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6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36218"/>
              </p:ext>
            </p:extLst>
          </p:nvPr>
        </p:nvGraphicFramePr>
        <p:xfrm>
          <a:off x="539552" y="1196752"/>
          <a:ext cx="7992889" cy="448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1584177"/>
                <a:gridCol w="1800200"/>
                <a:gridCol w="1920213"/>
                <a:gridCol w="1968220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 correctamente números de más de seis cifras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relacionados a la suma y resta de números fraccionarios</a:t>
                      </a: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relacionados a la suma y resta de números decimales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relacionados a la multiplicación y división de números fraccionarios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6º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123728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CONCLUSIONES: EVALUACIÓN SEMESTRAL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FECHA: MIÉRCOLES 5 </a:t>
            </a:r>
            <a:r>
              <a:rPr lang="es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E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SEPTIEMBRE </a:t>
            </a:r>
            <a:r>
              <a:rPr lang="es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DE 2012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6º </a:t>
            </a: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2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618262"/>
              </p:ext>
            </p:extLst>
          </p:nvPr>
        </p:nvGraphicFramePr>
        <p:xfrm>
          <a:off x="539552" y="1196752"/>
          <a:ext cx="7992890" cy="3894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792089"/>
                <a:gridCol w="864096"/>
                <a:gridCol w="864096"/>
                <a:gridCol w="936104"/>
                <a:gridCol w="864096"/>
                <a:gridCol w="864096"/>
                <a:gridCol w="1044117"/>
                <a:gridCol w="1044117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Ubica correctamente números fraccionarios en la recta real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relativos a proporciones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de regla de tres simple</a:t>
                      </a:r>
                    </a:p>
                    <a:p>
                      <a:pPr algn="ctr"/>
                      <a:endParaRPr lang="es-ES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     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6º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6º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491879" y="692696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6º </a:t>
            </a: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486667"/>
              </p:ext>
            </p:extLst>
          </p:nvPr>
        </p:nvGraphicFramePr>
        <p:xfrm>
          <a:off x="539552" y="1196752"/>
          <a:ext cx="7992890" cy="393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648073"/>
                <a:gridCol w="789314"/>
                <a:gridCol w="650846"/>
                <a:gridCol w="576064"/>
                <a:gridCol w="720080"/>
                <a:gridCol w="720080"/>
                <a:gridCol w="1584177"/>
                <a:gridCol w="1584177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relacionados a la suma y resta de números naturales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relacionados a la multiplicación y división números naturales</a:t>
                      </a: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problemas de perímetro de figura plana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Resuelve correctamente la multiplicación de naturales de tres o más cifras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3º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s-E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s-ES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3º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es-E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44%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48" marR="5904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635895" y="692696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6º </a:t>
            </a: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PRIMARIA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A62C"/>
            </a:gs>
            <a:gs pos="53000">
              <a:schemeClr val="accent3">
                <a:lumMod val="20000"/>
                <a:lumOff val="80000"/>
              </a:schemeClr>
            </a:gs>
            <a:gs pos="100000">
              <a:schemeClr val="accent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75656" y="763024"/>
            <a:ext cx="6220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6º PRIMARIA: PROMEDIOS, MEDIANAS, MÁXIMAS Y MÍNIMAS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78545"/>
              </p:ext>
            </p:extLst>
          </p:nvPr>
        </p:nvGraphicFramePr>
        <p:xfrm>
          <a:off x="1819859" y="1628800"/>
          <a:ext cx="5687918" cy="1144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127"/>
                <a:gridCol w="1334837"/>
                <a:gridCol w="1133698"/>
                <a:gridCol w="1133698"/>
                <a:gridCol w="972558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6º </a:t>
                      </a:r>
                      <a:r>
                        <a:rPr lang="es-ES" sz="1600" dirty="0">
                          <a:effectLst/>
                        </a:rPr>
                        <a:t>PRIM GUINDO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AB1564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NOTA/20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NOTA/70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39028"/>
              </p:ext>
            </p:extLst>
          </p:nvPr>
        </p:nvGraphicFramePr>
        <p:xfrm>
          <a:off x="1823904" y="3284984"/>
          <a:ext cx="5688631" cy="1152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740"/>
                <a:gridCol w="1301432"/>
                <a:gridCol w="1132476"/>
                <a:gridCol w="1183847"/>
                <a:gridCol w="920136"/>
              </a:tblGrid>
              <a:tr h="56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6º </a:t>
                      </a:r>
                      <a:r>
                        <a:rPr lang="es-ES" sz="1600" dirty="0">
                          <a:effectLst/>
                        </a:rPr>
                        <a:t>PRIM PLOMO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PROMEDIO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MÁXIMA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MÍNIMA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NOTA/20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9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NOTA/70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06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300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63688" y="188640"/>
            <a:ext cx="54726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CONCLUSIONES: EVALUACIÓN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INTERNA MATEMÁTICAS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FECHA: MIÉRCOLES 15 </a:t>
            </a:r>
            <a:r>
              <a:rPr lang="es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es-E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OCTUBRE </a:t>
            </a:r>
            <a:r>
              <a:rPr lang="es-ES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DE 2012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1º SECUNDARIA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10559"/>
              </p:ext>
            </p:extLst>
          </p:nvPr>
        </p:nvGraphicFramePr>
        <p:xfrm>
          <a:off x="539552" y="1196752"/>
          <a:ext cx="7992890" cy="3894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648073"/>
                <a:gridCol w="648072"/>
                <a:gridCol w="576064"/>
                <a:gridCol w="720080"/>
                <a:gridCol w="576064"/>
                <a:gridCol w="864096"/>
                <a:gridCol w="864096"/>
                <a:gridCol w="792088"/>
                <a:gridCol w="792088"/>
                <a:gridCol w="792090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rgbClr val="4199E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Resuelve </a:t>
                      </a:r>
                      <a:r>
                        <a:rPr lang="es-E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problemas de adición y sustracción de números enteros (positivos y negativos)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 anchor="ctr"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Lee correctamente números de más de cuatro cifras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Resuelve correctamente problema de razonamiento lógico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1º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6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300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028367"/>
              </p:ext>
            </p:extLst>
          </p:nvPr>
        </p:nvGraphicFramePr>
        <p:xfrm>
          <a:off x="539552" y="1484784"/>
          <a:ext cx="7992890" cy="393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648072"/>
                <a:gridCol w="504056"/>
                <a:gridCol w="576064"/>
                <a:gridCol w="648072"/>
                <a:gridCol w="1368152"/>
                <a:gridCol w="1872208"/>
                <a:gridCol w="792088"/>
                <a:gridCol w="864098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rgbClr val="4199E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Aplica la regla de tres simple a la solución de problemas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Determina con precisión números decimales en la recta numérica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Aplica los conceptos de proporcionalidad y determina los valores de cantidades proporcionales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Reconoce y determina constantes de proporcionalidad</a:t>
                      </a:r>
                    </a:p>
                    <a:p>
                      <a:pPr algn="ctr"/>
                      <a:endParaRPr lang="es-E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9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17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1º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83%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635896" y="548680"/>
            <a:ext cx="176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1º SECUNDARIA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3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635896" y="548680"/>
            <a:ext cx="176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1º SECUNDARIA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53113"/>
              </p:ext>
            </p:extLst>
          </p:nvPr>
        </p:nvGraphicFramePr>
        <p:xfrm>
          <a:off x="539552" y="1196752"/>
          <a:ext cx="7992890" cy="3894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/>
                <a:gridCol w="1656185"/>
                <a:gridCol w="2304256"/>
                <a:gridCol w="1944216"/>
                <a:gridCol w="1368154"/>
              </a:tblGrid>
              <a:tr h="1967097">
                <a:tc>
                  <a:txBody>
                    <a:bodyPr/>
                    <a:lstStyle/>
                    <a:p>
                      <a:pPr algn="ctr"/>
                      <a:r>
                        <a:rPr lang="es-ES" sz="900" dirty="0" smtClean="0">
                          <a:latin typeface="+mj-lt"/>
                        </a:rPr>
                        <a:t>INDICADORES</a:t>
                      </a:r>
                      <a:endParaRPr lang="es-ES" sz="900" dirty="0">
                        <a:latin typeface="+mj-lt"/>
                      </a:endParaRPr>
                    </a:p>
                  </a:txBody>
                  <a:tcPr vert="wordArtVert" anchor="ctr">
                    <a:solidFill>
                      <a:srgbClr val="419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Interpreta correctamente los valores colocados en una tabla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Aplica los conceptos de proporcionalidad y determina los valores de cantidades proporcionales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Determina la equivalencia de entre números decimales y fraccionarios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19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Resuelve problemas de regla de tres simple.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199E9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latin typeface="Agency FB" pitchFamily="34" charset="0"/>
                        </a:rPr>
                        <a:t>REACTIVO</a:t>
                      </a:r>
                      <a:endParaRPr lang="es-ES" sz="1200" b="1" dirty="0">
                        <a:latin typeface="Agency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latin typeface="Agency FB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1º G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  <a:endParaRPr lang="es-ES" sz="16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11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  <a:endParaRPr lang="es-E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1117C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1º P</a:t>
                      </a:r>
                      <a:endParaRPr lang="es-ES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  <a:endParaRPr lang="es-E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5" marR="5955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3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990</Words>
  <Application>Microsoft Office PowerPoint</Application>
  <PresentationFormat>Presentación en pantalla (4:3)</PresentationFormat>
  <Paragraphs>431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JuanCarlos</dc:creator>
  <cp:lastModifiedBy>JuanCarlos</cp:lastModifiedBy>
  <cp:revision>49</cp:revision>
  <dcterms:created xsi:type="dcterms:W3CDTF">2012-08-20T16:58:18Z</dcterms:created>
  <dcterms:modified xsi:type="dcterms:W3CDTF">2012-11-09T13:30:32Z</dcterms:modified>
</cp:coreProperties>
</file>