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B5B"/>
    <a:srgbClr val="66DA46"/>
    <a:srgbClr val="CCD9F0"/>
    <a:srgbClr val="87CBF9"/>
    <a:srgbClr val="4199E9"/>
    <a:srgbClr val="AB1564"/>
    <a:srgbClr val="8111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Juan%20Carlos\2012\ASESORIA%20ACADEMICA\EVALUACI&#211;N%20INTERNA%20MATEMATICAS\AN&#193;LISIS%20DE%20EVALUACIONES\Nuevo%20Hoja%20de%20c&#225;lculo%20de%20Microsoft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900408228872912E-2"/>
          <c:y val="3.881711555858873E-2"/>
          <c:w val="0.92346063203379292"/>
          <c:h val="0.747560042931737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Hoja1!$C$2</c:f>
              <c:strCache>
                <c:ptCount val="1"/>
                <c:pt idx="0">
                  <c:v>PROMEDIO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val>
            <c:numRef>
              <c:f>Hoja1!$C$3:$C$10</c:f>
              <c:numCache>
                <c:formatCode>0</c:formatCode>
                <c:ptCount val="8"/>
                <c:pt idx="0">
                  <c:v>37</c:v>
                </c:pt>
                <c:pt idx="1">
                  <c:v>37</c:v>
                </c:pt>
                <c:pt idx="2">
                  <c:v>39</c:v>
                </c:pt>
                <c:pt idx="5">
                  <c:v>42</c:v>
                </c:pt>
                <c:pt idx="6">
                  <c:v>40</c:v>
                </c:pt>
                <c:pt idx="7">
                  <c:v>43</c:v>
                </c:pt>
              </c:numCache>
            </c:numRef>
          </c:val>
        </c:ser>
        <c:ser>
          <c:idx val="1"/>
          <c:order val="1"/>
          <c:tx>
            <c:strRef>
              <c:f>Hoja1!$D$2</c:f>
              <c:strCache>
                <c:ptCount val="1"/>
                <c:pt idx="0">
                  <c:v>MEDIANA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val>
            <c:numRef>
              <c:f>Hoja1!$D$3:$D$10</c:f>
              <c:numCache>
                <c:formatCode>0</c:formatCode>
                <c:ptCount val="8"/>
                <c:pt idx="0">
                  <c:v>35</c:v>
                </c:pt>
                <c:pt idx="1">
                  <c:v>33</c:v>
                </c:pt>
                <c:pt idx="2">
                  <c:v>39</c:v>
                </c:pt>
                <c:pt idx="5">
                  <c:v>42</c:v>
                </c:pt>
                <c:pt idx="6">
                  <c:v>44</c:v>
                </c:pt>
                <c:pt idx="7">
                  <c:v>42</c:v>
                </c:pt>
              </c:numCache>
            </c:numRef>
          </c:val>
        </c:ser>
        <c:ser>
          <c:idx val="2"/>
          <c:order val="2"/>
          <c:tx>
            <c:strRef>
              <c:f>Hoja1!$E$2</c:f>
              <c:strCache>
                <c:ptCount val="1"/>
                <c:pt idx="0">
                  <c:v>MAXIMA</c:v>
                </c:pt>
              </c:strCache>
            </c:strRef>
          </c:tx>
          <c:spPr>
            <a:solidFill>
              <a:srgbClr val="66DA46"/>
            </a:solidFill>
          </c:spPr>
          <c:invertIfNegative val="0"/>
          <c:val>
            <c:numRef>
              <c:f>Hoja1!$E$3:$E$10</c:f>
              <c:numCache>
                <c:formatCode>0</c:formatCode>
                <c:ptCount val="8"/>
                <c:pt idx="0">
                  <c:v>60</c:v>
                </c:pt>
                <c:pt idx="1">
                  <c:v>67</c:v>
                </c:pt>
                <c:pt idx="2">
                  <c:v>63</c:v>
                </c:pt>
                <c:pt idx="5">
                  <c:v>53</c:v>
                </c:pt>
                <c:pt idx="6">
                  <c:v>53</c:v>
                </c:pt>
                <c:pt idx="7">
                  <c:v>56</c:v>
                </c:pt>
              </c:numCache>
            </c:numRef>
          </c:val>
        </c:ser>
        <c:ser>
          <c:idx val="3"/>
          <c:order val="3"/>
          <c:tx>
            <c:strRef>
              <c:f>Hoja1!$F$2</c:f>
              <c:strCache>
                <c:ptCount val="1"/>
                <c:pt idx="0">
                  <c:v>MINIMA</c:v>
                </c:pt>
              </c:strCache>
            </c:strRef>
          </c:tx>
          <c:spPr>
            <a:solidFill>
              <a:srgbClr val="FF5B5B"/>
            </a:solidFill>
          </c:spPr>
          <c:invertIfNegative val="0"/>
          <c:val>
            <c:numRef>
              <c:f>Hoja1!$F$3:$F$10</c:f>
              <c:numCache>
                <c:formatCode>0</c:formatCode>
                <c:ptCount val="8"/>
                <c:pt idx="0">
                  <c:v>11</c:v>
                </c:pt>
                <c:pt idx="1">
                  <c:v>21</c:v>
                </c:pt>
                <c:pt idx="2">
                  <c:v>14</c:v>
                </c:pt>
                <c:pt idx="5">
                  <c:v>28</c:v>
                </c:pt>
                <c:pt idx="6">
                  <c:v>11</c:v>
                </c:pt>
                <c:pt idx="7">
                  <c:v>28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5393536"/>
        <c:axId val="145395072"/>
      </c:barChart>
      <c:catAx>
        <c:axId val="145393536"/>
        <c:scaling>
          <c:orientation val="minMax"/>
        </c:scaling>
        <c:delete val="1"/>
        <c:axPos val="b"/>
        <c:majorTickMark val="out"/>
        <c:minorTickMark val="none"/>
        <c:tickLblPos val="nextTo"/>
        <c:crossAx val="145395072"/>
        <c:crosses val="autoZero"/>
        <c:auto val="1"/>
        <c:lblAlgn val="ctr"/>
        <c:lblOffset val="100"/>
        <c:noMultiLvlLbl val="0"/>
      </c:catAx>
      <c:valAx>
        <c:axId val="145395072"/>
        <c:scaling>
          <c:orientation val="minMax"/>
          <c:max val="7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s-ES"/>
          </a:p>
        </c:txPr>
        <c:crossAx val="1453935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6538604549431321"/>
          <c:y val="0.91628280839895015"/>
          <c:w val="0.66922769028871387"/>
          <c:h val="8.3717191601049873E-2"/>
        </c:manualLayout>
      </c:layout>
      <c:overlay val="0"/>
      <c:txPr>
        <a:bodyPr/>
        <a:lstStyle/>
        <a:p>
          <a:pPr>
            <a:defRPr sz="1200" b="1"/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b="1"/>
      </a:pPr>
      <a:endParaRPr lang="es-E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0.04787</cdr:x>
      <cdr:y>0.78571</cdr:y>
    </cdr:from>
    <cdr:to>
      <cdr:x>0.16489</cdr:x>
      <cdr:y>0.85863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324036" y="3168352"/>
          <a:ext cx="792079" cy="294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000" b="1" dirty="0"/>
            <a:t>3º GUINDO</a:t>
          </a:r>
        </a:p>
      </cdr:txBody>
    </cdr:sp>
  </cdr:relSizeAnchor>
  <cdr:relSizeAnchor xmlns:cdr="http://schemas.openxmlformats.org/drawingml/2006/chartDrawing">
    <cdr:from>
      <cdr:x>0.17553</cdr:x>
      <cdr:y>0.78571</cdr:y>
    </cdr:from>
    <cdr:to>
      <cdr:x>0.29255</cdr:x>
      <cdr:y>0.85863</cdr:y>
    </cdr:to>
    <cdr:sp macro="" textlink="">
      <cdr:nvSpPr>
        <cdr:cNvPr id="3" name="1 CuadroTexto"/>
        <cdr:cNvSpPr txBox="1"/>
      </cdr:nvSpPr>
      <cdr:spPr>
        <a:xfrm xmlns:a="http://schemas.openxmlformats.org/drawingml/2006/main">
          <a:off x="1188132" y="3168352"/>
          <a:ext cx="792080" cy="294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000" b="1" dirty="0"/>
            <a:t>3º PLOMO</a:t>
          </a:r>
        </a:p>
      </cdr:txBody>
    </cdr:sp>
  </cdr:relSizeAnchor>
  <cdr:relSizeAnchor xmlns:cdr="http://schemas.openxmlformats.org/drawingml/2006/chartDrawing">
    <cdr:from>
      <cdr:x>0.29255</cdr:x>
      <cdr:y>0.78571</cdr:y>
    </cdr:from>
    <cdr:to>
      <cdr:x>0.3883</cdr:x>
      <cdr:y>0.85863</cdr:y>
    </cdr:to>
    <cdr:sp macro="" textlink="">
      <cdr:nvSpPr>
        <cdr:cNvPr id="4" name="1 CuadroTexto"/>
        <cdr:cNvSpPr txBox="1"/>
      </cdr:nvSpPr>
      <cdr:spPr>
        <a:xfrm xmlns:a="http://schemas.openxmlformats.org/drawingml/2006/main">
          <a:off x="1980220" y="3168352"/>
          <a:ext cx="648108" cy="294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000" b="1" dirty="0"/>
            <a:t>3º AZUL</a:t>
          </a:r>
        </a:p>
      </cdr:txBody>
    </cdr:sp>
  </cdr:relSizeAnchor>
  <cdr:relSizeAnchor xmlns:cdr="http://schemas.openxmlformats.org/drawingml/2006/chartDrawing">
    <cdr:from>
      <cdr:x>0.75</cdr:x>
      <cdr:y>0.78571</cdr:y>
    </cdr:from>
    <cdr:to>
      <cdr:x>0.86702</cdr:x>
      <cdr:y>0.85862</cdr:y>
    </cdr:to>
    <cdr:sp macro="" textlink="">
      <cdr:nvSpPr>
        <cdr:cNvPr id="5" name="1 CuadroTexto"/>
        <cdr:cNvSpPr txBox="1"/>
      </cdr:nvSpPr>
      <cdr:spPr>
        <a:xfrm xmlns:a="http://schemas.openxmlformats.org/drawingml/2006/main">
          <a:off x="5076564" y="3168352"/>
          <a:ext cx="792079" cy="2940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000" b="1" dirty="0"/>
            <a:t>5º PLOMO</a:t>
          </a:r>
        </a:p>
      </cdr:txBody>
    </cdr:sp>
  </cdr:relSizeAnchor>
  <cdr:relSizeAnchor xmlns:cdr="http://schemas.openxmlformats.org/drawingml/2006/chartDrawing">
    <cdr:from>
      <cdr:x>0.88141</cdr:x>
      <cdr:y>0.78571</cdr:y>
    </cdr:from>
    <cdr:to>
      <cdr:x>0.9803</cdr:x>
      <cdr:y>0.85863</cdr:y>
    </cdr:to>
    <cdr:sp macro="" textlink="">
      <cdr:nvSpPr>
        <cdr:cNvPr id="6" name="1 CuadroTexto"/>
        <cdr:cNvSpPr txBox="1"/>
      </cdr:nvSpPr>
      <cdr:spPr>
        <a:xfrm xmlns:a="http://schemas.openxmlformats.org/drawingml/2006/main">
          <a:off x="5966019" y="3168352"/>
          <a:ext cx="669362" cy="294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000" b="1" dirty="0"/>
            <a:t>5º AZUL</a:t>
          </a:r>
        </a:p>
      </cdr:txBody>
    </cdr:sp>
  </cdr:relSizeAnchor>
  <cdr:relSizeAnchor xmlns:cdr="http://schemas.openxmlformats.org/drawingml/2006/chartDrawing">
    <cdr:from>
      <cdr:x>0.63298</cdr:x>
      <cdr:y>0.78571</cdr:y>
    </cdr:from>
    <cdr:to>
      <cdr:x>0.75</cdr:x>
      <cdr:y>0.85863</cdr:y>
    </cdr:to>
    <cdr:sp macro="" textlink="">
      <cdr:nvSpPr>
        <cdr:cNvPr id="7" name="1 CuadroTexto"/>
        <cdr:cNvSpPr txBox="1"/>
      </cdr:nvSpPr>
      <cdr:spPr>
        <a:xfrm xmlns:a="http://schemas.openxmlformats.org/drawingml/2006/main">
          <a:off x="4284476" y="3168352"/>
          <a:ext cx="792079" cy="294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000" b="1" dirty="0"/>
            <a:t>5º </a:t>
          </a:r>
          <a:r>
            <a:rPr lang="es-ES" sz="1000" b="1" dirty="0" smtClean="0"/>
            <a:t>GUINDO</a:t>
          </a:r>
          <a:endParaRPr lang="es-ES" sz="10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24/08/2012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24/08/2012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24/08/2012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24/08/2012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24/08/2012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24/08/2012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24/08/2012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24/08/2012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24/08/2012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24/08/2012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24/08/2012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199E9"/>
            </a:gs>
            <a:gs pos="37000">
              <a:schemeClr val="accent1">
                <a:tint val="44500"/>
                <a:satMod val="160000"/>
                <a:lumMod val="79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24/08/2012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41000">
              <a:schemeClr val="accent1">
                <a:tint val="44500"/>
                <a:satMod val="160000"/>
                <a:lumMod val="0"/>
                <a:lumOff val="10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472608"/>
          </a:xfrm>
        </p:spPr>
        <p:txBody>
          <a:bodyPr/>
          <a:lstStyle/>
          <a:p>
            <a:pPr marL="0" indent="0" algn="ctr">
              <a:buNone/>
            </a:pPr>
            <a:endParaRPr lang="es-ES" dirty="0" smtClean="0"/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r>
              <a:rPr lang="es-ES" sz="2400" b="1" dirty="0" smtClean="0">
                <a:solidFill>
                  <a:srgbClr val="AB1564"/>
                </a:solidFill>
                <a:latin typeface="Microsoft PhagsPa" pitchFamily="34" charset="0"/>
                <a:cs typeface="FrankRuehl" pitchFamily="34" charset="-79"/>
              </a:rPr>
              <a:t>DEPARTAMENTO DE ASESORIA ACADÉMICA</a:t>
            </a:r>
          </a:p>
          <a:p>
            <a:pPr marL="0" indent="0" algn="ctr">
              <a:buNone/>
            </a:pPr>
            <a:endParaRPr lang="es-ES" b="1" dirty="0">
              <a:latin typeface="Microsoft PhagsPa" pitchFamily="34" charset="0"/>
              <a:cs typeface="FrankRuehl" pitchFamily="34" charset="-79"/>
            </a:endParaRPr>
          </a:p>
          <a:p>
            <a:pPr marL="0" indent="0" algn="ctr">
              <a:buNone/>
            </a:pPr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  <a:latin typeface="Microsoft PhagsPa" pitchFamily="34" charset="0"/>
                <a:cs typeface="FrankRuehl" pitchFamily="34" charset="-79"/>
              </a:rPr>
              <a:t>EVALUACIÓN INTERNA: MATEMÁTICAS</a:t>
            </a:r>
          </a:p>
          <a:p>
            <a:pPr marL="0" indent="0" algn="ctr">
              <a:buNone/>
            </a:pPr>
            <a:endParaRPr lang="es-ES" sz="2400" b="1" dirty="0" smtClean="0">
              <a:latin typeface="Microsoft PhagsPa" pitchFamily="34" charset="0"/>
              <a:cs typeface="FrankRuehl" pitchFamily="34" charset="-79"/>
            </a:endParaRPr>
          </a:p>
          <a:p>
            <a:pPr marL="0" indent="0" algn="ctr">
              <a:buNone/>
            </a:pPr>
            <a:endParaRPr lang="es-ES" sz="2400" b="1" dirty="0">
              <a:latin typeface="Microsoft PhagsPa" pitchFamily="34" charset="0"/>
              <a:cs typeface="FrankRuehl" pitchFamily="34" charset="-79"/>
            </a:endParaRPr>
          </a:p>
          <a:p>
            <a:pPr marL="0" indent="0" algn="ctr">
              <a:buNone/>
            </a:pPr>
            <a:r>
              <a:rPr lang="es-ES" sz="2000" b="1" dirty="0" smtClean="0">
                <a:solidFill>
                  <a:schemeClr val="tx2"/>
                </a:solidFill>
                <a:latin typeface="Microsoft PhagsPa" pitchFamily="34" charset="0"/>
                <a:cs typeface="FrankRuehl" pitchFamily="34" charset="-79"/>
              </a:rPr>
              <a:t>GRADOS: 3º Y 5º DE PRIMARIA</a:t>
            </a:r>
          </a:p>
          <a:p>
            <a:pPr marL="0" indent="0" algn="ctr">
              <a:buNone/>
            </a:pPr>
            <a:endParaRPr lang="es-ES" sz="2000" b="1" dirty="0" smtClean="0">
              <a:latin typeface="Microsoft PhagsPa" pitchFamily="34" charset="0"/>
              <a:cs typeface="FrankRuehl" pitchFamily="34" charset="-79"/>
            </a:endParaRPr>
          </a:p>
          <a:p>
            <a:pPr marL="0" indent="0" algn="ctr">
              <a:buNone/>
            </a:pPr>
            <a:endParaRPr lang="es-ES" sz="2000" b="1" dirty="0">
              <a:latin typeface="Microsoft PhagsPa" pitchFamily="34" charset="0"/>
              <a:cs typeface="FrankRuehl" pitchFamily="34" charset="-79"/>
            </a:endParaRPr>
          </a:p>
          <a:p>
            <a:pPr marL="0" indent="0" algn="ctr">
              <a:buNone/>
            </a:pPr>
            <a:r>
              <a:rPr lang="es-ES" sz="2000" b="1" dirty="0" smtClean="0">
                <a:latin typeface="Microsoft PhagsPa" pitchFamily="34" charset="0"/>
                <a:cs typeface="FrankRuehl" pitchFamily="34" charset="-79"/>
              </a:rPr>
              <a:t>PRIMER SEMESTRE 2012</a:t>
            </a:r>
            <a:endParaRPr lang="es-ES" sz="2000" b="1" dirty="0">
              <a:latin typeface="Microsoft PhagsPa" pitchFamily="34" charset="0"/>
              <a:cs typeface="FrankRuehl" pitchFamily="34" charset="-79"/>
            </a:endParaRPr>
          </a:p>
        </p:txBody>
      </p:sp>
      <p:pic>
        <p:nvPicPr>
          <p:cNvPr id="5" name="4 Imagen" descr="LogoTiquipaya0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527937"/>
            <a:ext cx="2160240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920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199E9"/>
            </a:gs>
            <a:gs pos="51000">
              <a:srgbClr val="CCD9F0"/>
            </a:gs>
            <a:gs pos="100000">
              <a:srgbClr val="87CBF9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9661108"/>
              </p:ext>
            </p:extLst>
          </p:nvPr>
        </p:nvGraphicFramePr>
        <p:xfrm>
          <a:off x="1151620" y="1412776"/>
          <a:ext cx="676875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619672" y="620688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RESUMEN: PROMEDIOS, MEDIANAS, MÁXIMAS Y MÍNIMAS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52480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726387"/>
              </p:ext>
            </p:extLst>
          </p:nvPr>
        </p:nvGraphicFramePr>
        <p:xfrm>
          <a:off x="539552" y="1196752"/>
          <a:ext cx="7992889" cy="4470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79"/>
                <a:gridCol w="864096"/>
                <a:gridCol w="936104"/>
                <a:gridCol w="840093"/>
                <a:gridCol w="840094"/>
                <a:gridCol w="840093"/>
                <a:gridCol w="492055"/>
                <a:gridCol w="492055"/>
                <a:gridCol w="492055"/>
                <a:gridCol w="492055"/>
                <a:gridCol w="492055"/>
                <a:gridCol w="492055"/>
              </a:tblGrid>
              <a:tr h="1967097">
                <a:tc>
                  <a:txBody>
                    <a:bodyPr/>
                    <a:lstStyle/>
                    <a:p>
                      <a:pPr algn="ctr"/>
                      <a:r>
                        <a:rPr lang="es-ES" sz="900" dirty="0" smtClean="0">
                          <a:latin typeface="+mj-lt"/>
                        </a:rPr>
                        <a:t>INDICADORES</a:t>
                      </a:r>
                      <a:endParaRPr lang="es-ES" sz="900" dirty="0">
                        <a:latin typeface="+mj-lt"/>
                      </a:endParaRPr>
                    </a:p>
                  </a:txBody>
                  <a:tcPr vert="wordArtVert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>
                          <a:effectLst/>
                        </a:rPr>
                        <a:t>Lee correctamente números… hasta de cuatro dígitos</a:t>
                      </a:r>
                      <a:endParaRPr lang="es-E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>
                          <a:effectLst/>
                        </a:rPr>
                        <a:t>Ordena y forma correctamente números tomando en cuenta las relaciones &gt; y &lt;</a:t>
                      </a:r>
                      <a:endParaRPr lang="es-E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>
                          <a:effectLst/>
                        </a:rPr>
                        <a:t>Resuelve correctamente problemas sencillos relativos a la aplicación de suma y resta de números naturales.</a:t>
                      </a:r>
                      <a:endParaRPr lang="es-E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es-E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09168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latin typeface="Agency FB" pitchFamily="34" charset="0"/>
                        </a:rPr>
                        <a:t>EJERCICIO</a:t>
                      </a:r>
                      <a:endParaRPr lang="es-ES" sz="1200" b="1" dirty="0">
                        <a:latin typeface="Agency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9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8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19</a:t>
                      </a:r>
                      <a:endParaRPr lang="es-ES" dirty="0"/>
                    </a:p>
                  </a:txBody>
                  <a:tcPr anchor="ctr"/>
                </a:tc>
              </a:tr>
              <a:tr h="3600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gency FB" pitchFamily="34" charset="0"/>
                        </a:rPr>
                        <a:t>SIN CEROS</a:t>
                      </a:r>
                      <a:endParaRPr lang="es-ES" sz="1600" dirty="0">
                        <a:latin typeface="Agency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gency FB" pitchFamily="34" charset="0"/>
                        </a:rPr>
                        <a:t>CON CEROS</a:t>
                      </a:r>
                      <a:endParaRPr lang="es-ES" sz="1600" dirty="0">
                        <a:latin typeface="Agency FB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gency FB" pitchFamily="34" charset="0"/>
                        </a:rPr>
                        <a:t>ORDENA</a:t>
                      </a:r>
                      <a:endParaRPr lang="es-E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gency FB" pitchFamily="34" charset="0"/>
                        </a:rPr>
                        <a:t>FORMA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3º G</a:t>
                      </a:r>
                      <a:endParaRPr lang="es-E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bg1"/>
                          </a:solidFill>
                          <a:effectLst/>
                        </a:rPr>
                        <a:t>82%</a:t>
                      </a:r>
                      <a:endParaRPr lang="es-E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bg1"/>
                          </a:solidFill>
                          <a:effectLst/>
                        </a:rPr>
                        <a:t>54%</a:t>
                      </a:r>
                      <a:endParaRPr lang="es-E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bg1"/>
                          </a:solidFill>
                          <a:effectLst/>
                        </a:rPr>
                        <a:t>79% </a:t>
                      </a:r>
                      <a:endParaRPr lang="es-E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bg1"/>
                          </a:solidFill>
                        </a:rPr>
                        <a:t>82%</a:t>
                      </a:r>
                      <a:endParaRPr lang="es-E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59555" marR="59555" marT="0" marB="0"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bg1"/>
                          </a:solidFill>
                          <a:effectLst/>
                        </a:rPr>
                        <a:t>64%</a:t>
                      </a:r>
                      <a:endParaRPr lang="es-E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bg1"/>
                          </a:solidFill>
                          <a:effectLst/>
                        </a:rPr>
                        <a:t>57%</a:t>
                      </a:r>
                      <a:endParaRPr lang="es-E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FF0000"/>
                          </a:solidFill>
                          <a:effectLst/>
                        </a:rPr>
                        <a:t>39%</a:t>
                      </a:r>
                      <a:endParaRPr lang="es-E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bg1"/>
                          </a:solidFill>
                          <a:effectLst/>
                        </a:rPr>
                        <a:t>57%</a:t>
                      </a:r>
                      <a:endParaRPr lang="es-E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FF0000"/>
                          </a:solidFill>
                          <a:effectLst/>
                        </a:rPr>
                        <a:t>36%</a:t>
                      </a:r>
                      <a:endParaRPr lang="es-E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FF0000"/>
                          </a:solidFill>
                          <a:effectLst/>
                        </a:rPr>
                        <a:t>39%</a:t>
                      </a:r>
                      <a:endParaRPr lang="es-E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FF0000"/>
                          </a:solidFill>
                          <a:effectLst/>
                        </a:rPr>
                        <a:t>46%</a:t>
                      </a:r>
                      <a:endParaRPr lang="es-ES" sz="16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rgbClr val="81117C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3º P</a:t>
                      </a:r>
                      <a:endParaRPr lang="es-ES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75%</a:t>
                      </a:r>
                      <a:endParaRPr lang="es-E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FF0000"/>
                          </a:solidFill>
                          <a:effectLst/>
                        </a:rPr>
                        <a:t>46%</a:t>
                      </a:r>
                      <a:endParaRPr lang="es-E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67</a:t>
                      </a:r>
                      <a:r>
                        <a:rPr lang="es-ES" sz="1600" b="1" dirty="0" smtClean="0">
                          <a:effectLst/>
                        </a:rPr>
                        <a:t>%</a:t>
                      </a:r>
                      <a:endParaRPr lang="es-E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/>
                        <a:t>83%</a:t>
                      </a:r>
                      <a:endParaRPr lang="es-ES" sz="1600" b="1" dirty="0"/>
                    </a:p>
                  </a:txBody>
                  <a:tcPr marL="59555" marR="5955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63%</a:t>
                      </a:r>
                      <a:endParaRPr lang="es-E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67%</a:t>
                      </a:r>
                      <a:endParaRPr lang="es-E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FF0000"/>
                          </a:solidFill>
                          <a:effectLst/>
                        </a:rPr>
                        <a:t>36%</a:t>
                      </a:r>
                      <a:endParaRPr lang="es-E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FF0000"/>
                          </a:solidFill>
                          <a:effectLst/>
                        </a:rPr>
                        <a:t>38%</a:t>
                      </a:r>
                      <a:endParaRPr lang="es-E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54%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FF0000"/>
                          </a:solidFill>
                          <a:effectLst/>
                        </a:rPr>
                        <a:t>42%</a:t>
                      </a:r>
                      <a:endParaRPr lang="es-E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FF0000"/>
                          </a:solidFill>
                          <a:effectLst/>
                        </a:rPr>
                        <a:t>42%</a:t>
                      </a:r>
                      <a:endParaRPr lang="es-ES" sz="16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3º A</a:t>
                      </a:r>
                      <a:endParaRPr lang="es-E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bg1"/>
                          </a:solidFill>
                          <a:effectLst/>
                        </a:rPr>
                        <a:t>79%</a:t>
                      </a:r>
                      <a:endParaRPr lang="es-E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bg1"/>
                          </a:solidFill>
                          <a:effectLst/>
                        </a:rPr>
                        <a:t>55%</a:t>
                      </a:r>
                      <a:endParaRPr lang="es-E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bg1"/>
                          </a:solidFill>
                          <a:effectLst/>
                        </a:rPr>
                        <a:t>69% </a:t>
                      </a:r>
                      <a:endParaRPr lang="es-E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bg1"/>
                          </a:solidFill>
                        </a:rPr>
                        <a:t>93%</a:t>
                      </a:r>
                      <a:endParaRPr lang="es-E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59555" marR="59555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bg1"/>
                          </a:solidFill>
                          <a:effectLst/>
                        </a:rPr>
                        <a:t>72%</a:t>
                      </a:r>
                      <a:endParaRPr lang="es-E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bg1"/>
                          </a:solidFill>
                          <a:effectLst/>
                        </a:rPr>
                        <a:t>59%</a:t>
                      </a:r>
                      <a:endParaRPr lang="es-E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FF0000"/>
                          </a:solidFill>
                          <a:effectLst/>
                        </a:rPr>
                        <a:t>34%</a:t>
                      </a:r>
                      <a:endParaRPr lang="es-ES" sz="16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FF0000"/>
                          </a:solidFill>
                          <a:effectLst/>
                        </a:rPr>
                        <a:t>41%</a:t>
                      </a:r>
                      <a:endParaRPr lang="es-ES" sz="16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FF0000"/>
                          </a:solidFill>
                          <a:effectLst/>
                        </a:rPr>
                        <a:t>48%</a:t>
                      </a:r>
                      <a:endParaRPr lang="es-E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FF0000"/>
                          </a:solidFill>
                          <a:effectLst/>
                        </a:rPr>
                        <a:t>34%</a:t>
                      </a:r>
                      <a:endParaRPr lang="es-E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FF0000"/>
                          </a:solidFill>
                          <a:effectLst/>
                        </a:rPr>
                        <a:t>45%</a:t>
                      </a:r>
                      <a:endParaRPr lang="es-E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2123728" y="18864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CONCLUSIONES: EVALUACIÓN SEMESTRAL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FECHA: VIERNES </a:t>
            </a:r>
            <a:r>
              <a:rPr lang="es-ES" sz="16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27 DE JULIO DE 2012</a:t>
            </a:r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3º PRIMARIA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26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48237"/>
              </p:ext>
            </p:extLst>
          </p:nvPr>
        </p:nvGraphicFramePr>
        <p:xfrm>
          <a:off x="539552" y="1196752"/>
          <a:ext cx="7992889" cy="4470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79"/>
                <a:gridCol w="1512169"/>
                <a:gridCol w="1224136"/>
                <a:gridCol w="1224136"/>
                <a:gridCol w="1224136"/>
                <a:gridCol w="2088233"/>
              </a:tblGrid>
              <a:tr h="1967097">
                <a:tc>
                  <a:txBody>
                    <a:bodyPr/>
                    <a:lstStyle/>
                    <a:p>
                      <a:pPr algn="ctr"/>
                      <a:r>
                        <a:rPr lang="es-ES" sz="900" dirty="0" smtClean="0">
                          <a:latin typeface="+mj-lt"/>
                        </a:rPr>
                        <a:t>INDICADORES</a:t>
                      </a:r>
                      <a:endParaRPr lang="es-ES" sz="900" dirty="0">
                        <a:latin typeface="+mj-lt"/>
                      </a:endParaRPr>
                    </a:p>
                  </a:txBody>
                  <a:tcPr vert="wordArtVert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>
                          <a:effectLst/>
                        </a:rPr>
                        <a:t>Descompone correctamente  números de cinco cifras.</a:t>
                      </a:r>
                      <a:endParaRPr lang="es-E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>
                          <a:effectLst/>
                        </a:rPr>
                        <a:t>Resuelve correctamente problemas de razonamiento  relativos a la aplicación de suma y resta de números naturales</a:t>
                      </a:r>
                      <a:endParaRPr lang="es-E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>
                          <a:effectLst/>
                        </a:rPr>
                        <a:t>Distingue figuras que tienen lados paralelos de las que no tienen.</a:t>
                      </a:r>
                      <a:endParaRPr lang="es-E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  <a:tr h="409168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latin typeface="Agency FB" pitchFamily="34" charset="0"/>
                        </a:rPr>
                        <a:t>EJERCICIO</a:t>
                      </a:r>
                      <a:endParaRPr lang="es-ES" sz="1200" b="1" dirty="0">
                        <a:latin typeface="Agency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6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17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18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7</a:t>
                      </a:r>
                      <a:endParaRPr lang="es-ES" dirty="0"/>
                    </a:p>
                  </a:txBody>
                  <a:tcPr anchor="ctr"/>
                </a:tc>
              </a:tr>
              <a:tr h="3600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gency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3º G</a:t>
                      </a:r>
                      <a:endParaRPr lang="es-E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FF0000"/>
                          </a:solidFill>
                          <a:effectLst/>
                        </a:rPr>
                        <a:t>18%</a:t>
                      </a:r>
                      <a:endParaRPr lang="es-E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bg1"/>
                          </a:solidFill>
                          <a:effectLst/>
                        </a:rPr>
                        <a:t>71%</a:t>
                      </a:r>
                      <a:endParaRPr lang="es-ES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FF0000"/>
                          </a:solidFill>
                          <a:effectLst/>
                        </a:rPr>
                        <a:t>25%</a:t>
                      </a:r>
                      <a:endParaRPr lang="es-E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bg1"/>
                          </a:solidFill>
                          <a:effectLst/>
                        </a:rPr>
                        <a:t>75%</a:t>
                      </a:r>
                      <a:endParaRPr lang="es-ES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bg1"/>
                          </a:solidFill>
                          <a:effectLst/>
                        </a:rPr>
                        <a:t>75%</a:t>
                      </a:r>
                      <a:endParaRPr lang="es-ES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8" marR="59048" marT="0" marB="0" anchor="ctr">
                    <a:solidFill>
                      <a:srgbClr val="81117C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3º P</a:t>
                      </a:r>
                      <a:endParaRPr lang="es-ES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FF0000"/>
                          </a:solidFill>
                          <a:effectLst/>
                        </a:rPr>
                        <a:t>21%</a:t>
                      </a:r>
                      <a:endParaRPr lang="es-E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effectLst/>
                        </a:rPr>
                        <a:t>88%</a:t>
                      </a:r>
                      <a:endParaRPr lang="es-E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FF0000"/>
                          </a:solidFill>
                          <a:effectLst/>
                        </a:rPr>
                        <a:t>46%</a:t>
                      </a:r>
                      <a:endParaRPr lang="es-E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effectLst/>
                        </a:rPr>
                        <a:t>75%</a:t>
                      </a:r>
                      <a:endParaRPr lang="es-E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</a:rPr>
                        <a:t>63%</a:t>
                      </a:r>
                      <a:endParaRPr lang="es-E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8" marR="5904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3º A</a:t>
                      </a:r>
                      <a:endParaRPr lang="es-E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FF0000"/>
                          </a:solidFill>
                          <a:effectLst/>
                        </a:rPr>
                        <a:t>17%</a:t>
                      </a:r>
                      <a:endParaRPr lang="es-E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bg1"/>
                          </a:solidFill>
                          <a:effectLst/>
                        </a:rPr>
                        <a:t>66%</a:t>
                      </a:r>
                      <a:endParaRPr lang="es-ES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FF0000"/>
                          </a:solidFill>
                          <a:effectLst/>
                        </a:rPr>
                        <a:t>31%</a:t>
                      </a:r>
                      <a:endParaRPr lang="es-E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bg1"/>
                          </a:solidFill>
                          <a:effectLst/>
                        </a:rPr>
                        <a:t>79%</a:t>
                      </a:r>
                      <a:endParaRPr lang="es-ES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bg1"/>
                          </a:solidFill>
                          <a:effectLst/>
                        </a:rPr>
                        <a:t>79%</a:t>
                      </a:r>
                      <a:endParaRPr lang="es-ES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8" marR="59048" marT="0" marB="0" anchor="ctr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3491880" y="692696"/>
            <a:ext cx="14943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3º PRIMARIA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95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192391"/>
              </p:ext>
            </p:extLst>
          </p:nvPr>
        </p:nvGraphicFramePr>
        <p:xfrm>
          <a:off x="539552" y="1196752"/>
          <a:ext cx="7992890" cy="4470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79"/>
                <a:gridCol w="1296145"/>
                <a:gridCol w="1296144"/>
                <a:gridCol w="2376264"/>
                <a:gridCol w="2304258"/>
              </a:tblGrid>
              <a:tr h="1967097">
                <a:tc>
                  <a:txBody>
                    <a:bodyPr/>
                    <a:lstStyle/>
                    <a:p>
                      <a:pPr algn="ctr"/>
                      <a:r>
                        <a:rPr lang="es-ES" sz="900" dirty="0" smtClean="0">
                          <a:latin typeface="+mj-lt"/>
                        </a:rPr>
                        <a:t>INDICADORES</a:t>
                      </a:r>
                      <a:endParaRPr lang="es-ES" sz="900" dirty="0">
                        <a:latin typeface="+mj-lt"/>
                      </a:endParaRPr>
                    </a:p>
                  </a:txBody>
                  <a:tcPr vert="wordArtVert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>
                          <a:effectLst/>
                        </a:rPr>
                        <a:t>Determina objetos a la derecha, izquierda, arriba y abajo, correctamente</a:t>
                      </a:r>
                      <a:endParaRPr lang="es-E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>
                          <a:effectLst/>
                        </a:rPr>
                        <a:t>Escribe números hasta la decena de mil y ubica el valor posicional de sus cifras</a:t>
                      </a:r>
                      <a:endParaRPr lang="es-E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>
                          <a:effectLst/>
                        </a:rPr>
                        <a:t>Resuelve adiciones de tres o más sumandos, ordenando correctamente</a:t>
                      </a:r>
                      <a:endParaRPr lang="es-ES" dirty="0"/>
                    </a:p>
                  </a:txBody>
                  <a:tcPr anchor="ctr"/>
                </a:tc>
              </a:tr>
              <a:tr h="409168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latin typeface="Agency FB" pitchFamily="34" charset="0"/>
                        </a:rPr>
                        <a:t>EJERCICIO</a:t>
                      </a:r>
                      <a:endParaRPr lang="es-ES" sz="1200" b="1" dirty="0">
                        <a:latin typeface="Agency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14</a:t>
                      </a:r>
                      <a:endParaRPr lang="es-ES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15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16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20</a:t>
                      </a:r>
                      <a:endParaRPr lang="es-ES" dirty="0"/>
                    </a:p>
                  </a:txBody>
                  <a:tcPr anchor="ctr"/>
                </a:tc>
              </a:tr>
              <a:tr h="3600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gency FB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gency FB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3º G</a:t>
                      </a:r>
                      <a:endParaRPr lang="es-E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bg1"/>
                          </a:solidFill>
                          <a:effectLst/>
                        </a:rPr>
                        <a:t>57%</a:t>
                      </a:r>
                      <a:endParaRPr lang="es-ES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8" marR="59048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FF0000"/>
                          </a:solidFill>
                          <a:effectLst/>
                        </a:rPr>
                        <a:t>46%</a:t>
                      </a:r>
                      <a:endParaRPr lang="es-E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8" marR="5904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FF0000"/>
                          </a:solidFill>
                          <a:effectLst/>
                        </a:rPr>
                        <a:t>46%</a:t>
                      </a:r>
                      <a:endParaRPr lang="es-E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8" marR="59048" marT="0" marB="0"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FF0000"/>
                          </a:solidFill>
                          <a:effectLst/>
                        </a:rPr>
                        <a:t>14%</a:t>
                      </a:r>
                      <a:endParaRPr lang="es-E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8" marR="59048" marT="0" marB="0" anchor="ctr">
                    <a:solidFill>
                      <a:srgbClr val="81117C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3º P</a:t>
                      </a:r>
                      <a:endParaRPr lang="es-ES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</a:rPr>
                        <a:t>75%</a:t>
                      </a:r>
                      <a:endParaRPr lang="es-E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8" marR="59048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FF0000"/>
                          </a:solidFill>
                          <a:effectLst/>
                        </a:rPr>
                        <a:t>21%</a:t>
                      </a:r>
                      <a:endParaRPr lang="es-E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8" marR="5904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FF0000"/>
                          </a:solidFill>
                          <a:effectLst/>
                        </a:rPr>
                        <a:t>50%</a:t>
                      </a:r>
                      <a:endParaRPr lang="es-E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8" marR="5904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FF0000"/>
                          </a:solidFill>
                          <a:effectLst/>
                        </a:rPr>
                        <a:t>21%</a:t>
                      </a:r>
                      <a:endParaRPr lang="es-E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8" marR="5904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3º A</a:t>
                      </a:r>
                      <a:endParaRPr lang="es-E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bg1"/>
                          </a:solidFill>
                          <a:effectLst/>
                        </a:rPr>
                        <a:t>69%</a:t>
                      </a:r>
                      <a:endParaRPr lang="es-ES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8" marR="59048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FF0000"/>
                          </a:solidFill>
                          <a:effectLst/>
                        </a:rPr>
                        <a:t>31%</a:t>
                      </a:r>
                      <a:endParaRPr lang="es-E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8" marR="5904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bg1"/>
                          </a:solidFill>
                          <a:effectLst/>
                        </a:rPr>
                        <a:t>55%</a:t>
                      </a:r>
                      <a:endParaRPr lang="es-ES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8" marR="59048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FF0000"/>
                          </a:solidFill>
                          <a:effectLst/>
                        </a:rPr>
                        <a:t>34%</a:t>
                      </a:r>
                      <a:endParaRPr lang="es-E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8" marR="59048" marT="0" marB="0" anchor="ctr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3635896" y="692696"/>
            <a:ext cx="14943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3º PRIMARIA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85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259632" y="404664"/>
            <a:ext cx="62209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3º </a:t>
            </a:r>
            <a:r>
              <a:rPr lang="es-ES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PRIMARIA: PROMEDIOS, MEDIANAS, MÁXIMAS Y MÍNIMAS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396352"/>
              </p:ext>
            </p:extLst>
          </p:nvPr>
        </p:nvGraphicFramePr>
        <p:xfrm>
          <a:off x="1782421" y="1052736"/>
          <a:ext cx="5687918" cy="13681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3127"/>
                <a:gridCol w="1334837"/>
                <a:gridCol w="1133698"/>
                <a:gridCol w="1133698"/>
                <a:gridCol w="972558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3º PRIM GUINDO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AB15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PROMEDIO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AB15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MEDIANA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AB15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MÁXIMA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AB15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MÍNIMA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AB1564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NOTA/20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</a:rPr>
                        <a:t>11</a:t>
                      </a:r>
                      <a:endParaRPr lang="es-E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</a:rPr>
                        <a:t>10</a:t>
                      </a:r>
                      <a:endParaRPr lang="es-E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effectLst/>
                        </a:rPr>
                        <a:t>17</a:t>
                      </a:r>
                      <a:endParaRPr lang="es-ES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effectLst/>
                        </a:rPr>
                        <a:t>3</a:t>
                      </a:r>
                      <a:endParaRPr lang="es-ES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NOTA/70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</a:rPr>
                        <a:t>37</a:t>
                      </a:r>
                      <a:endParaRPr lang="es-E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</a:rPr>
                        <a:t>35</a:t>
                      </a:r>
                      <a:endParaRPr lang="es-E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</a:rPr>
                        <a:t>60</a:t>
                      </a:r>
                      <a:endParaRPr lang="es-E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</a:rPr>
                        <a:t>11</a:t>
                      </a:r>
                      <a:endParaRPr lang="es-E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457635"/>
              </p:ext>
            </p:extLst>
          </p:nvPr>
        </p:nvGraphicFramePr>
        <p:xfrm>
          <a:off x="1791936" y="2708920"/>
          <a:ext cx="5688631" cy="1261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0740"/>
                <a:gridCol w="1301432"/>
                <a:gridCol w="1132476"/>
                <a:gridCol w="1183847"/>
                <a:gridCol w="920136"/>
              </a:tblGrid>
              <a:tr h="560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3º PRIM PLOMO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PROMEDIO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MEDIANA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MÁXIMA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MÍNIMA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958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NOTA/20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</a:rPr>
                        <a:t>11</a:t>
                      </a:r>
                      <a:endParaRPr lang="es-E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effectLst/>
                        </a:rPr>
                        <a:t>9,5</a:t>
                      </a:r>
                      <a:endParaRPr lang="es-ES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effectLst/>
                        </a:rPr>
                        <a:t>19</a:t>
                      </a:r>
                      <a:endParaRPr lang="es-ES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effectLst/>
                        </a:rPr>
                        <a:t>6</a:t>
                      </a:r>
                      <a:endParaRPr lang="es-ES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958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NOTA/70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</a:rPr>
                        <a:t>37</a:t>
                      </a:r>
                      <a:endParaRPr lang="es-E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</a:rPr>
                        <a:t>33</a:t>
                      </a:r>
                      <a:endParaRPr lang="es-E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</a:rPr>
                        <a:t>67</a:t>
                      </a:r>
                      <a:endParaRPr lang="es-E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</a:rPr>
                        <a:t>21</a:t>
                      </a:r>
                      <a:endParaRPr lang="es-E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013993"/>
              </p:ext>
            </p:extLst>
          </p:nvPr>
        </p:nvGraphicFramePr>
        <p:xfrm>
          <a:off x="1790867" y="4221088"/>
          <a:ext cx="5689700" cy="13226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3476"/>
                <a:gridCol w="1335256"/>
                <a:gridCol w="1134053"/>
                <a:gridCol w="1134053"/>
                <a:gridCol w="972862"/>
              </a:tblGrid>
              <a:tr h="6215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3º PRIM AZUL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PROMEDIO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MEDIANA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MÁXIMA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MÍNIMA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/>
                    </a:solidFill>
                  </a:tcPr>
                </a:tc>
              </a:tr>
              <a:tr h="3372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NOTA/20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</a:rPr>
                        <a:t>11</a:t>
                      </a:r>
                      <a:endParaRPr lang="es-E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</a:rPr>
                        <a:t>11</a:t>
                      </a:r>
                      <a:endParaRPr lang="es-E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effectLst/>
                        </a:rPr>
                        <a:t>18</a:t>
                      </a:r>
                      <a:endParaRPr lang="es-ES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effectLst/>
                        </a:rPr>
                        <a:t>4</a:t>
                      </a:r>
                      <a:endParaRPr lang="es-ES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372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NOTA/70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</a:rPr>
                        <a:t>39</a:t>
                      </a:r>
                      <a:endParaRPr lang="es-E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</a:rPr>
                        <a:t>39</a:t>
                      </a:r>
                      <a:endParaRPr lang="es-E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</a:rPr>
                        <a:t>63</a:t>
                      </a:r>
                      <a:endParaRPr lang="es-E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</a:rPr>
                        <a:t>14</a:t>
                      </a:r>
                      <a:endParaRPr lang="es-E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906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accent1">
                <a:lumMod val="60000"/>
                <a:lumOff val="40000"/>
              </a:schemeClr>
            </a:gs>
            <a:gs pos="57000">
              <a:schemeClr val="accent1">
                <a:lumMod val="20000"/>
                <a:lumOff val="80000"/>
              </a:schemeClr>
            </a:gs>
            <a:gs pos="82000">
              <a:schemeClr val="tx2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123728" y="18864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CONCLUSIONES: EVALUACIÓN SEMESTRAL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FECHA: VIERNES </a:t>
            </a:r>
            <a:r>
              <a:rPr lang="es-ES" sz="16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27 DE JULIO DE 2012</a:t>
            </a:r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5º </a:t>
            </a:r>
            <a:r>
              <a:rPr lang="es-ES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PRIMARIA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31570"/>
              </p:ext>
            </p:extLst>
          </p:nvPr>
        </p:nvGraphicFramePr>
        <p:xfrm>
          <a:off x="539552" y="1196752"/>
          <a:ext cx="7992889" cy="4470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79"/>
                <a:gridCol w="720081"/>
                <a:gridCol w="720080"/>
                <a:gridCol w="720080"/>
                <a:gridCol w="792088"/>
                <a:gridCol w="648072"/>
                <a:gridCol w="720080"/>
                <a:gridCol w="1008112"/>
                <a:gridCol w="1008112"/>
                <a:gridCol w="936105"/>
              </a:tblGrid>
              <a:tr h="1967097">
                <a:tc>
                  <a:txBody>
                    <a:bodyPr/>
                    <a:lstStyle/>
                    <a:p>
                      <a:pPr algn="ctr"/>
                      <a:r>
                        <a:rPr lang="es-ES" sz="900" dirty="0" smtClean="0">
                          <a:latin typeface="+mj-lt"/>
                        </a:rPr>
                        <a:t>INDICADORES</a:t>
                      </a:r>
                      <a:endParaRPr lang="es-ES" sz="900" dirty="0">
                        <a:latin typeface="+mj-lt"/>
                      </a:endParaRPr>
                    </a:p>
                  </a:txBody>
                  <a:tcPr vert="wordArtVert" anchor="ctr"/>
                </a:tc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Resuelve </a:t>
                      </a:r>
                      <a:r>
                        <a:rPr lang="es-E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problemas, </a:t>
                      </a:r>
                      <a:r>
                        <a:rPr lang="es-E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aplicando las operaciones de adición, sustracción, multiplicación y división</a:t>
                      </a:r>
                      <a:endParaRPr lang="es-E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Resuelve correctamente problemas de razonamiento  relativos a la aplicación de suma, resta, multiplicación y división de números naturales</a:t>
                      </a:r>
                      <a:endParaRPr lang="es-E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09168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latin typeface="Agency FB" pitchFamily="34" charset="0"/>
                        </a:rPr>
                        <a:t>EJERCICIO</a:t>
                      </a:r>
                      <a:endParaRPr lang="es-ES" sz="1200" b="1" dirty="0">
                        <a:latin typeface="Agency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s-E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s-E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s-E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s-E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s-E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es-E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s-E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s-E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gency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gency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gency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gency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gency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gency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gency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gency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gency FB" pitchFamily="34" charset="0"/>
                      </a:endParaRP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5º G</a:t>
                      </a:r>
                      <a:endParaRPr lang="es-E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86%</a:t>
                      </a:r>
                      <a:endParaRPr lang="es-E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24%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62%</a:t>
                      </a:r>
                      <a:endParaRPr lang="es-E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76%</a:t>
                      </a:r>
                      <a:endParaRPr lang="es-E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81%</a:t>
                      </a:r>
                      <a:endParaRPr lang="es-E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33%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62%</a:t>
                      </a:r>
                      <a:endParaRPr lang="es-E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86%</a:t>
                      </a:r>
                      <a:endParaRPr lang="es-E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38%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1117C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5º P</a:t>
                      </a:r>
                      <a:endParaRPr lang="es-ES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90%</a:t>
                      </a:r>
                      <a:endParaRPr lang="es-E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20%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85%</a:t>
                      </a:r>
                      <a:endParaRPr lang="es-E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65%</a:t>
                      </a:r>
                      <a:endParaRPr lang="es-E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80%</a:t>
                      </a:r>
                      <a:endParaRPr lang="es-E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40%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35%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60%</a:t>
                      </a:r>
                      <a:endParaRPr lang="es-E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35%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5º A</a:t>
                      </a:r>
                      <a:endParaRPr lang="es-E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84%</a:t>
                      </a:r>
                      <a:endParaRPr lang="es-E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21%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79%</a:t>
                      </a:r>
                      <a:endParaRPr lang="es-E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68%</a:t>
                      </a:r>
                      <a:endParaRPr lang="es-E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79%</a:t>
                      </a:r>
                      <a:endParaRPr lang="es-E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42%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74%</a:t>
                      </a:r>
                      <a:endParaRPr lang="es-E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79%</a:t>
                      </a:r>
                      <a:endParaRPr lang="es-E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42%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942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2000">
              <a:schemeClr val="tx2">
                <a:lumMod val="20000"/>
                <a:lumOff val="80000"/>
              </a:schemeClr>
            </a:gs>
            <a:gs pos="100000">
              <a:srgbClr val="4199E9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563888" y="404664"/>
            <a:ext cx="14943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5º PRIMARIA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447739"/>
              </p:ext>
            </p:extLst>
          </p:nvPr>
        </p:nvGraphicFramePr>
        <p:xfrm>
          <a:off x="539552" y="1196752"/>
          <a:ext cx="7992889" cy="4470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79"/>
                <a:gridCol w="1368153"/>
                <a:gridCol w="1368152"/>
                <a:gridCol w="1368152"/>
                <a:gridCol w="1656184"/>
                <a:gridCol w="1512169"/>
              </a:tblGrid>
              <a:tr h="1967097">
                <a:tc>
                  <a:txBody>
                    <a:bodyPr/>
                    <a:lstStyle/>
                    <a:p>
                      <a:pPr algn="ctr"/>
                      <a:r>
                        <a:rPr lang="es-ES" sz="900" dirty="0" smtClean="0">
                          <a:latin typeface="+mj-lt"/>
                        </a:rPr>
                        <a:t>INDICADORES</a:t>
                      </a:r>
                      <a:endParaRPr lang="es-ES" sz="900" dirty="0">
                        <a:latin typeface="+mj-lt"/>
                      </a:endParaRPr>
                    </a:p>
                  </a:txBody>
                  <a:tcPr vert="wordArtVert" anchor="ctr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Identifica correctamente el valor posicional de números de 6 dígitos</a:t>
                      </a:r>
                      <a:endParaRPr lang="es-E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Lee y escribe números de 6 o más cifras</a:t>
                      </a:r>
                      <a:endParaRPr lang="es-E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09168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latin typeface="Agency FB" pitchFamily="34" charset="0"/>
                        </a:rPr>
                        <a:t>EJERCICIO</a:t>
                      </a:r>
                      <a:endParaRPr lang="es-ES" sz="1200" b="1" dirty="0">
                        <a:latin typeface="Agency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gency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gency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gency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gency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gency FB" pitchFamily="34" charset="0"/>
                      </a:endParaRP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5º G</a:t>
                      </a:r>
                      <a:endParaRPr lang="es-E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es-E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90%</a:t>
                      </a:r>
                      <a:endParaRPr lang="es-E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0%</a:t>
                      </a:r>
                      <a:endParaRPr lang="es-E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90%</a:t>
                      </a:r>
                      <a:endParaRPr lang="es-E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es-E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1117C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5º P</a:t>
                      </a:r>
                      <a:endParaRPr lang="es-ES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95%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70%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0%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95%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5º A</a:t>
                      </a:r>
                      <a:endParaRPr lang="es-E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95%</a:t>
                      </a:r>
                      <a:endParaRPr lang="es-E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68%</a:t>
                      </a:r>
                      <a:endParaRPr lang="es-E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0%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es-E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es-E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241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3000">
              <a:schemeClr val="tx2">
                <a:lumMod val="20000"/>
                <a:lumOff val="80000"/>
              </a:schemeClr>
            </a:gs>
            <a:gs pos="100000">
              <a:srgbClr val="4199E9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660887"/>
              </p:ext>
            </p:extLst>
          </p:nvPr>
        </p:nvGraphicFramePr>
        <p:xfrm>
          <a:off x="539552" y="1196752"/>
          <a:ext cx="7992890" cy="4470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79"/>
                <a:gridCol w="1296145"/>
                <a:gridCol w="1368152"/>
                <a:gridCol w="1188132"/>
                <a:gridCol w="1188132"/>
                <a:gridCol w="1116125"/>
                <a:gridCol w="1116125"/>
              </a:tblGrid>
              <a:tr h="1967097">
                <a:tc>
                  <a:txBody>
                    <a:bodyPr/>
                    <a:lstStyle/>
                    <a:p>
                      <a:pPr algn="ctr"/>
                      <a:r>
                        <a:rPr lang="es-ES" sz="900" dirty="0" smtClean="0">
                          <a:latin typeface="+mj-lt"/>
                        </a:rPr>
                        <a:t>INDICADORES</a:t>
                      </a:r>
                      <a:endParaRPr lang="es-ES" sz="900" dirty="0">
                        <a:latin typeface="+mj-lt"/>
                      </a:endParaRPr>
                    </a:p>
                  </a:txBody>
                  <a:tcPr vert="wordArtVert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Identifica el resultado de una operación aritmética con el empleo de procedimientos correctos (algoritmo convencional), en situaciones cotidianas</a:t>
                      </a:r>
                      <a:endParaRPr lang="es-E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 ejemplos de fracciones equivalentes y las representa gráficamente</a:t>
                      </a:r>
                      <a:endParaRPr lang="es-E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09168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latin typeface="Agency FB" pitchFamily="34" charset="0"/>
                        </a:rPr>
                        <a:t>EJERCICIO</a:t>
                      </a:r>
                      <a:endParaRPr lang="es-ES" sz="1200" b="1" dirty="0">
                        <a:latin typeface="Agency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>
                        <a:latin typeface="Agency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>
                        <a:latin typeface="Agency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>
                        <a:latin typeface="Agency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>
                        <a:latin typeface="Agency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>
                        <a:latin typeface="Agency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>
                        <a:latin typeface="Agency FB" pitchFamily="34" charset="0"/>
                      </a:endParaRP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5º G</a:t>
                      </a:r>
                      <a:endParaRPr lang="es-E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29%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71%</a:t>
                      </a:r>
                      <a:endParaRPr lang="es-E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95%</a:t>
                      </a:r>
                      <a:endParaRPr lang="es-E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5%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57%</a:t>
                      </a:r>
                      <a:endParaRPr lang="es-E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19%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1117C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5º P</a:t>
                      </a:r>
                      <a:endParaRPr lang="es-ES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80%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35%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5%</a:t>
                      </a:r>
                      <a:endParaRPr lang="es-E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50%</a:t>
                      </a:r>
                      <a:endParaRPr lang="es-E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15%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5º A</a:t>
                      </a:r>
                      <a:endParaRPr lang="es-E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53%</a:t>
                      </a:r>
                      <a:endParaRPr lang="es-E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74%</a:t>
                      </a:r>
                      <a:endParaRPr lang="es-E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es-E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21%</a:t>
                      </a:r>
                      <a:endParaRPr lang="es-E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53%</a:t>
                      </a:r>
                      <a:endParaRPr lang="es-E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11%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3563888" y="404664"/>
            <a:ext cx="14943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5º PRIMARIA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14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4000">
              <a:schemeClr val="accent1">
                <a:lumMod val="20000"/>
                <a:lumOff val="80000"/>
              </a:schemeClr>
            </a:gs>
            <a:gs pos="100000">
              <a:schemeClr val="tx2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259632" y="404664"/>
            <a:ext cx="62209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5º PRIMARIA: PROMEDIOS, MEDIANAS, MÁXIMAS Y MÍNIMAS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122178"/>
              </p:ext>
            </p:extLst>
          </p:nvPr>
        </p:nvGraphicFramePr>
        <p:xfrm>
          <a:off x="1782421" y="1052736"/>
          <a:ext cx="5687918" cy="13681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3127"/>
                <a:gridCol w="1334837"/>
                <a:gridCol w="1133698"/>
                <a:gridCol w="1133698"/>
                <a:gridCol w="972558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5º </a:t>
                      </a:r>
                      <a:r>
                        <a:rPr lang="es-ES" sz="1600" dirty="0">
                          <a:effectLst/>
                        </a:rPr>
                        <a:t>PRIM GUINDO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AB15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PROMEDIO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AB15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MEDIANA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AB15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MÁXIMA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AB15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MÍNIMA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AB1564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NOTA/20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  <a:endParaRPr lang="es-E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  <a:endParaRPr lang="es-E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15</a:t>
                      </a:r>
                      <a:endParaRPr lang="es-E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s-E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NOTA/70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42</a:t>
                      </a:r>
                      <a:endParaRPr lang="es-E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42</a:t>
                      </a:r>
                      <a:endParaRPr lang="es-E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53</a:t>
                      </a:r>
                      <a:endParaRPr lang="es-E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28</a:t>
                      </a:r>
                      <a:endParaRPr lang="es-E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615274"/>
              </p:ext>
            </p:extLst>
          </p:nvPr>
        </p:nvGraphicFramePr>
        <p:xfrm>
          <a:off x="1791936" y="2708920"/>
          <a:ext cx="5688631" cy="11917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0740"/>
                <a:gridCol w="1301432"/>
                <a:gridCol w="1132476"/>
                <a:gridCol w="1183847"/>
                <a:gridCol w="920136"/>
              </a:tblGrid>
              <a:tr h="560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5º </a:t>
                      </a:r>
                      <a:r>
                        <a:rPr lang="es-ES" sz="1600" dirty="0">
                          <a:effectLst/>
                        </a:rPr>
                        <a:t>PRIM PLOMO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PROMEDIO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MEDIANA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MÁXIMA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MÍNIMA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958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NOTA/20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  <a:endParaRPr lang="es-E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12,5</a:t>
                      </a:r>
                      <a:endParaRPr lang="es-E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15</a:t>
                      </a:r>
                      <a:endParaRPr lang="es-E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s-E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958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NOTA/70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40</a:t>
                      </a:r>
                      <a:endParaRPr lang="es-E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44</a:t>
                      </a:r>
                      <a:endParaRPr lang="es-E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53</a:t>
                      </a:r>
                      <a:endParaRPr lang="es-E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  <a:endParaRPr lang="es-E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778590"/>
              </p:ext>
            </p:extLst>
          </p:nvPr>
        </p:nvGraphicFramePr>
        <p:xfrm>
          <a:off x="1790867" y="4221088"/>
          <a:ext cx="5689700" cy="12961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3476"/>
                <a:gridCol w="1335256"/>
                <a:gridCol w="1134053"/>
                <a:gridCol w="1134053"/>
                <a:gridCol w="972862"/>
              </a:tblGrid>
              <a:tr h="6215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5º </a:t>
                      </a:r>
                      <a:r>
                        <a:rPr lang="es-ES" sz="1600" dirty="0">
                          <a:effectLst/>
                        </a:rPr>
                        <a:t>PRIM AZUL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PROMEDIO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MEDIANA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MÁXIMA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MÍNIMA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/>
                    </a:solidFill>
                  </a:tcPr>
                </a:tc>
              </a:tr>
              <a:tr h="3372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NOTA/20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  <a:endParaRPr lang="es-E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  <a:endParaRPr lang="es-E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  <a:endParaRPr lang="es-E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s-E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372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NOTA/70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43</a:t>
                      </a:r>
                      <a:endParaRPr lang="es-E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42</a:t>
                      </a:r>
                      <a:endParaRPr lang="es-E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56</a:t>
                      </a:r>
                      <a:endParaRPr lang="es-E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28</a:t>
                      </a:r>
                      <a:endParaRPr lang="es-E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928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731</Words>
  <Application>Microsoft Office PowerPoint</Application>
  <PresentationFormat>Presentación en pantalla (4:3)</PresentationFormat>
  <Paragraphs>329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JuanCarlos</dc:creator>
  <cp:lastModifiedBy>JuanCarlos</cp:lastModifiedBy>
  <cp:revision>18</cp:revision>
  <dcterms:created xsi:type="dcterms:W3CDTF">2012-08-20T16:58:18Z</dcterms:created>
  <dcterms:modified xsi:type="dcterms:W3CDTF">2012-08-24T14:10:35Z</dcterms:modified>
</cp:coreProperties>
</file>