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2" r:id="rId4"/>
    <p:sldId id="261" r:id="rId5"/>
    <p:sldId id="260" r:id="rId6"/>
    <p:sldId id="264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7033"/>
    <a:srgbClr val="D60093"/>
    <a:srgbClr val="CC0066"/>
    <a:srgbClr val="EEFAC2"/>
    <a:srgbClr val="FFF3FF"/>
    <a:srgbClr val="FFFFFF"/>
    <a:srgbClr val="ACC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Gr&#225;fico%20en%20Microsoft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Gr&#225;fico%20en%20Microsoft%20PowerPoint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Gr&#225;fico%20en%20Microsoft%20PowerPoint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Gr&#225;fico%20en%20Microsoft%20PowerPoint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Juan%20Carlos\2012\ASESORIA%20ACADEMICA\PRUEBAS%20EXTERNAS\PAA%20PREPA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2000"/>
            </a:pPr>
            <a:r>
              <a:rPr lang="en-US" sz="2000" b="1" i="0" baseline="0" dirty="0" smtClean="0">
                <a:effectLst/>
              </a:rPr>
              <a:t>PRUEBA PREPARATORIA DE APTITUD ACADEMICA</a:t>
            </a:r>
            <a:endParaRPr lang="es-ES" sz="2000" dirty="0" smtClean="0">
              <a:effectLst/>
            </a:endParaRPr>
          </a:p>
          <a:p>
            <a:pPr algn="ctr">
              <a:defRPr sz="2000"/>
            </a:pPr>
            <a:r>
              <a:rPr lang="en-US" sz="2000" dirty="0" smtClean="0"/>
              <a:t>PROMEDIO: RAZONAMIENTO </a:t>
            </a:r>
            <a:r>
              <a:rPr lang="en-US" sz="2000" dirty="0"/>
              <a:t>VERBAL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46062992125985"/>
          <c:y val="0.27390055409740449"/>
          <c:w val="0.82498381452318459"/>
          <c:h val="0.6006248177311169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'[Gráfico en Microsoft PowerPoint]Hoja1'!$A$1:$G$1</c:f>
              <c:numCache>
                <c:formatCode>General</c:formatCode>
                <c:ptCount val="7"/>
                <c:pt idx="0">
                  <c:v>55</c:v>
                </c:pt>
                <c:pt idx="1">
                  <c:v>53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53</c:v>
                </c:pt>
                <c:pt idx="6">
                  <c:v>55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4633088"/>
        <c:axId val="66733952"/>
      </c:lineChart>
      <c:catAx>
        <c:axId val="6463308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6733952"/>
        <c:crosses val="autoZero"/>
        <c:auto val="1"/>
        <c:lblAlgn val="ctr"/>
        <c:lblOffset val="100"/>
        <c:noMultiLvlLbl val="0"/>
      </c:catAx>
      <c:valAx>
        <c:axId val="6673395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6463308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PRUEBA PREPARATORIA DE APTITUD ACADEMICA:</a:t>
            </a:r>
            <a:endParaRPr lang="en-US" sz="2000" dirty="0"/>
          </a:p>
          <a:p>
            <a:pPr>
              <a:defRPr sz="2000"/>
            </a:pPr>
            <a:r>
              <a:rPr lang="en-US" sz="2000" dirty="0"/>
              <a:t>RAZONAMIENTO MATEMATICO</a:t>
            </a:r>
          </a:p>
        </c:rich>
      </c:tx>
      <c:layout>
        <c:manualLayout>
          <c:xMode val="edge"/>
          <c:yMode val="edge"/>
          <c:x val="0.17201168402336806"/>
          <c:y val="1.96078431372549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7390055409740449"/>
          <c:w val="0.83855314960629923"/>
          <c:h val="0.6006248177311169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7033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'[Gráfico en Microsoft PowerPoint]Hoja1'!$A$20:$G$20</c:f>
              <c:numCache>
                <c:formatCode>General</c:formatCode>
                <c:ptCount val="7"/>
                <c:pt idx="0">
                  <c:v>59</c:v>
                </c:pt>
                <c:pt idx="1">
                  <c:v>60</c:v>
                </c:pt>
                <c:pt idx="2">
                  <c:v>56</c:v>
                </c:pt>
                <c:pt idx="3">
                  <c:v>57</c:v>
                </c:pt>
                <c:pt idx="4">
                  <c:v>53</c:v>
                </c:pt>
                <c:pt idx="5">
                  <c:v>55</c:v>
                </c:pt>
                <c:pt idx="6">
                  <c:v>52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1680768"/>
        <c:axId val="71683456"/>
      </c:lineChart>
      <c:catAx>
        <c:axId val="7168076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1683456"/>
        <c:crosses val="autoZero"/>
        <c:auto val="1"/>
        <c:lblAlgn val="ctr"/>
        <c:lblOffset val="100"/>
        <c:noMultiLvlLbl val="0"/>
      </c:catAx>
      <c:valAx>
        <c:axId val="71683456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7168076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PRUEBA DE APTITUD </a:t>
            </a:r>
            <a:r>
              <a:rPr lang="en-US" sz="2000" dirty="0" smtClean="0"/>
              <a:t>ACADEMICA</a:t>
            </a:r>
            <a:endParaRPr lang="en-US" sz="2000" dirty="0"/>
          </a:p>
          <a:p>
            <a:pPr>
              <a:defRPr sz="2000"/>
            </a:pPr>
            <a:r>
              <a:rPr lang="en-US" sz="2000" dirty="0" smtClean="0"/>
              <a:t>PROMEDIO: RAZONAMIENTO </a:t>
            </a:r>
            <a:r>
              <a:rPr lang="en-US" sz="2000" dirty="0"/>
              <a:t>VERBAL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123840769903762"/>
          <c:y val="0.27390055409740449"/>
          <c:w val="0.81820603674540682"/>
          <c:h val="0.6006248177311169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206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'[Gráfico en Microsoft PowerPoint]Hoja1'!$A$49:$H$49</c:f>
              <c:numCache>
                <c:formatCode>General</c:formatCode>
                <c:ptCount val="8"/>
                <c:pt idx="0">
                  <c:v>57</c:v>
                </c:pt>
                <c:pt idx="1">
                  <c:v>58</c:v>
                </c:pt>
                <c:pt idx="2">
                  <c:v>56</c:v>
                </c:pt>
                <c:pt idx="3">
                  <c:v>58</c:v>
                </c:pt>
                <c:pt idx="4">
                  <c:v>55</c:v>
                </c:pt>
                <c:pt idx="5">
                  <c:v>58</c:v>
                </c:pt>
                <c:pt idx="6">
                  <c:v>56</c:v>
                </c:pt>
                <c:pt idx="7">
                  <c:v>55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6958464"/>
        <c:axId val="86961152"/>
      </c:lineChart>
      <c:catAx>
        <c:axId val="8695846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86961152"/>
        <c:crosses val="autoZero"/>
        <c:auto val="1"/>
        <c:lblAlgn val="ctr"/>
        <c:lblOffset val="100"/>
        <c:noMultiLvlLbl val="0"/>
      </c:catAx>
      <c:valAx>
        <c:axId val="8696115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8695846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PRUEBA DE APTITUD </a:t>
            </a:r>
            <a:r>
              <a:rPr lang="en-US" sz="2000" dirty="0" smtClean="0"/>
              <a:t>ACADEMICA</a:t>
            </a:r>
            <a:endParaRPr lang="en-US" sz="2000" dirty="0"/>
          </a:p>
          <a:p>
            <a:pPr>
              <a:defRPr sz="2000"/>
            </a:pPr>
            <a:r>
              <a:rPr lang="en-US" sz="2000" dirty="0" smtClean="0"/>
              <a:t>PROMEDIO: RAZONAMIENTO </a:t>
            </a:r>
            <a:r>
              <a:rPr lang="en-US" sz="2000" dirty="0"/>
              <a:t>MATEMATICO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123840769903762"/>
          <c:y val="0.27390055409740449"/>
          <c:w val="0.81820603674540682"/>
          <c:h val="0.6006248177311169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7030A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'[Gráfico en Microsoft PowerPoint]Hoja1'!$A$66:$H$66</c:f>
              <c:numCache>
                <c:formatCode>General</c:formatCode>
                <c:ptCount val="8"/>
                <c:pt idx="0">
                  <c:v>64</c:v>
                </c:pt>
                <c:pt idx="1">
                  <c:v>63</c:v>
                </c:pt>
                <c:pt idx="2">
                  <c:v>66</c:v>
                </c:pt>
                <c:pt idx="3">
                  <c:v>65</c:v>
                </c:pt>
                <c:pt idx="4">
                  <c:v>62</c:v>
                </c:pt>
                <c:pt idx="5">
                  <c:v>64</c:v>
                </c:pt>
                <c:pt idx="6">
                  <c:v>56</c:v>
                </c:pt>
                <c:pt idx="7">
                  <c:v>61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7090304"/>
        <c:axId val="87396352"/>
      </c:lineChart>
      <c:catAx>
        <c:axId val="8709030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87396352"/>
        <c:crosses val="autoZero"/>
        <c:auto val="1"/>
        <c:lblAlgn val="ctr"/>
        <c:lblOffset val="100"/>
        <c:noMultiLvlLbl val="0"/>
      </c:catAx>
      <c:valAx>
        <c:axId val="8739635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8709030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ES" sz="2000" dirty="0" smtClean="0"/>
              <a:t>PRUEBA DE APTITUD </a:t>
            </a:r>
            <a:r>
              <a:rPr lang="es-ES" sz="2000" dirty="0" smtClean="0"/>
              <a:t>ACADEMICA</a:t>
            </a:r>
            <a:endParaRPr lang="es-ES" sz="2000" dirty="0"/>
          </a:p>
          <a:p>
            <a:pPr>
              <a:defRPr sz="2000"/>
            </a:pPr>
            <a:r>
              <a:rPr lang="es-ES" sz="2000" dirty="0" smtClean="0"/>
              <a:t>PROMEDIO: REDACCION</a:t>
            </a:r>
            <a:endParaRPr lang="es-E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59673009623801E-2"/>
          <c:y val="0.23161472003499561"/>
          <c:w val="0.88094310476815396"/>
          <c:h val="0.64440944881889761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Hoja1!$N$48:$P$48</c:f>
              <c:numCache>
                <c:formatCode>General</c:formatCode>
                <c:ptCount val="3"/>
                <c:pt idx="0">
                  <c:v>53</c:v>
                </c:pt>
                <c:pt idx="1">
                  <c:v>47</c:v>
                </c:pt>
                <c:pt idx="2">
                  <c:v>57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7173376"/>
        <c:axId val="87179264"/>
      </c:lineChart>
      <c:catAx>
        <c:axId val="8717337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87179264"/>
        <c:crosses val="autoZero"/>
        <c:auto val="1"/>
        <c:lblAlgn val="ctr"/>
        <c:lblOffset val="100"/>
        <c:noMultiLvlLbl val="0"/>
      </c:catAx>
      <c:valAx>
        <c:axId val="87179264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87173376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0.14792</cdr:x>
      <cdr:y>0.89063</cdr:y>
    </cdr:from>
    <cdr:to>
      <cdr:x>0.97083</cdr:x>
      <cdr:y>0.98785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76275" y="2443163"/>
          <a:ext cx="37623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/>
            <a:t> 2005   </a:t>
          </a:r>
          <a:r>
            <a:rPr lang="es-ES" sz="1600" b="1" dirty="0" smtClean="0"/>
            <a:t>    2006      </a:t>
          </a:r>
          <a:r>
            <a:rPr lang="es-ES" sz="1600" b="1" dirty="0"/>
            <a:t>2007     </a:t>
          </a:r>
          <a:r>
            <a:rPr lang="es-ES" sz="1600" b="1" dirty="0" smtClean="0"/>
            <a:t>  2008       2009       </a:t>
          </a:r>
          <a:r>
            <a:rPr lang="es-ES" sz="1600" b="1" dirty="0"/>
            <a:t>2010   </a:t>
          </a:r>
          <a:r>
            <a:rPr lang="es-ES" sz="1600" b="1" dirty="0" smtClean="0"/>
            <a:t>   </a:t>
          </a:r>
          <a:r>
            <a:rPr lang="es-ES" sz="1600" b="1" dirty="0"/>
            <a:t>2011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0.13021</cdr:x>
      <cdr:y>0.90799</cdr:y>
    </cdr:from>
    <cdr:to>
      <cdr:x>0.95938</cdr:x>
      <cdr:y>0.97396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95313" y="2490788"/>
          <a:ext cx="37909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/>
        </a:p>
      </cdr:txBody>
    </cdr:sp>
  </cdr:relSizeAnchor>
  <cdr:relSizeAnchor xmlns:cdr="http://schemas.openxmlformats.org/drawingml/2006/chartDrawing">
    <cdr:from>
      <cdr:x>0.13229</cdr:x>
      <cdr:y>0.89063</cdr:y>
    </cdr:from>
    <cdr:to>
      <cdr:x>0.96563</cdr:x>
      <cdr:y>0.96354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04838" y="2443163"/>
          <a:ext cx="38100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  2005      </a:t>
          </a:r>
          <a:r>
            <a:rPr lang="es-ES" sz="1600" b="1" dirty="0"/>
            <a:t>2006        2007       2008      </a:t>
          </a:r>
          <a:r>
            <a:rPr lang="es-ES" sz="1600" b="1" dirty="0" smtClean="0"/>
            <a:t>2009        </a:t>
          </a:r>
          <a:r>
            <a:rPr lang="es-ES" sz="1600" b="1" dirty="0"/>
            <a:t>2010   </a:t>
          </a:r>
          <a:r>
            <a:rPr lang="es-ES" sz="1600" b="1" dirty="0" smtClean="0"/>
            <a:t>   </a:t>
          </a:r>
          <a:r>
            <a:rPr lang="es-ES" sz="1600" b="1" dirty="0"/>
            <a:t>2011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0.15833</cdr:x>
      <cdr:y>0.88368</cdr:y>
    </cdr:from>
    <cdr:to>
      <cdr:x>0.97292</cdr:x>
      <cdr:y>0.96354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23900" y="2424113"/>
          <a:ext cx="37242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/>
            <a:t>2004   </a:t>
          </a:r>
          <a:r>
            <a:rPr lang="es-ES" sz="1600" b="1" dirty="0" smtClean="0"/>
            <a:t>    </a:t>
          </a:r>
          <a:r>
            <a:rPr lang="es-ES" sz="1600" b="1" dirty="0"/>
            <a:t>2005    2006    </a:t>
          </a:r>
          <a:r>
            <a:rPr lang="es-ES" sz="1600" b="1" dirty="0" smtClean="0"/>
            <a:t> 2007      2008     </a:t>
          </a:r>
          <a:r>
            <a:rPr lang="es-ES" sz="1600" b="1" dirty="0"/>
            <a:t>2009    </a:t>
          </a:r>
          <a:r>
            <a:rPr lang="es-ES" sz="1600" b="1" dirty="0" smtClean="0"/>
            <a:t>  2010    </a:t>
          </a:r>
          <a:r>
            <a:rPr lang="es-ES" sz="1600" b="1" dirty="0"/>
            <a:t>2011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0.15625</cdr:x>
      <cdr:y>0.88368</cdr:y>
    </cdr:from>
    <cdr:to>
      <cdr:x>0.96667</cdr:x>
      <cdr:y>0.96007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14375" y="2424113"/>
          <a:ext cx="370522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 2004      2005     2006      2007      2008      2009      </a:t>
          </a:r>
          <a:r>
            <a:rPr lang="es-ES" sz="1600" b="1" dirty="0"/>
            <a:t>2010    2011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0.16667</cdr:x>
      <cdr:y>0.89583</cdr:y>
    </cdr:from>
    <cdr:to>
      <cdr:x>0.90625</cdr:x>
      <cdr:y>0.97917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9200" y="3276600"/>
          <a:ext cx="5410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      2009		            2010		2011</a:t>
          </a:r>
          <a:endParaRPr lang="es-E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12F874B-4422-438B-9E47-19DE8810FF3B}" type="datetimeFigureOut">
              <a:rPr lang="es-ES"/>
              <a:pPr>
                <a:defRPr/>
              </a:pPr>
              <a:t>08/03/2012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279D433-59FB-49ED-BBCC-36752E55D4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133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AE2862-BACC-41C3-9C38-0E2B20E607C2}" type="slidenum">
              <a:rPr lang="es-ES"/>
              <a:pPr eaLnBrk="1" hangingPunct="1"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230BF-FD37-46F4-937D-7447205897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00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B7AF7-E829-4D9E-945B-90268B5FED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94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2D67E-6D8E-4288-9CDA-27C1805DDC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574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7CCC2-241A-4AEA-BA8F-5B8BE9924D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42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DEFF-8FE2-444B-90D7-E7CC6C1D30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8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450F-4292-478B-9BCC-CFF1BC77B3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97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5F1E-2D42-4670-B046-05520EE50B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41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E391B-45DA-47C8-91D9-AC33A8ABC7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14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677A8-0C0A-45D7-BDCE-352D982EE7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63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71B58-E3EB-4B99-8244-4A3580E2D6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20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EB3C-2AE7-4CA0-9A5B-01B75C0E98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88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10DFB-E86C-4EC1-9224-6553CAFC0B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38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2D9545-28A8-4ECF-AA5A-453151D1FC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323181" y="1371600"/>
            <a:ext cx="6573838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es-ES" sz="2400" dirty="0" smtClean="0">
                <a:solidFill>
                  <a:srgbClr val="0000CC"/>
                </a:solidFill>
                <a:latin typeface="Arial Black" pitchFamily="34" charset="0"/>
              </a:rPr>
              <a:t>PROMEDIOS Y MEDIANAS: </a:t>
            </a:r>
            <a:endParaRPr lang="es-ES" sz="2400" dirty="0">
              <a:solidFill>
                <a:srgbClr val="0000CC"/>
              </a:solidFill>
              <a:latin typeface="Arial Black" pitchFamily="34" charset="0"/>
            </a:endParaRPr>
          </a:p>
          <a:p>
            <a:pPr algn="ctr" eaLnBrk="0" hangingPunct="0"/>
            <a:endParaRPr lang="es-ES" sz="2400" dirty="0">
              <a:solidFill>
                <a:srgbClr val="0000CC"/>
              </a:solidFill>
              <a:latin typeface="Arial Black" pitchFamily="34" charset="0"/>
            </a:endParaRPr>
          </a:p>
          <a:p>
            <a:pPr algn="ctr" eaLnBrk="0" hangingPunct="0"/>
            <a:r>
              <a:rPr lang="es-ES" sz="2400" dirty="0">
                <a:solidFill>
                  <a:srgbClr val="0000CC"/>
                </a:solidFill>
                <a:latin typeface="Arial Black" pitchFamily="34" charset="0"/>
              </a:rPr>
              <a:t>PRUEBA PREPARATORIA DE APTITUD ACADÉMICA </a:t>
            </a:r>
          </a:p>
          <a:p>
            <a:pPr algn="ctr" eaLnBrk="0" hangingPunct="0"/>
            <a:endParaRPr lang="es-ES" sz="2400" dirty="0">
              <a:solidFill>
                <a:srgbClr val="0000CC"/>
              </a:solidFill>
              <a:latin typeface="Arial Black" pitchFamily="34" charset="0"/>
            </a:endParaRPr>
          </a:p>
          <a:p>
            <a:pPr algn="ctr" eaLnBrk="0" hangingPunct="0"/>
            <a:r>
              <a:rPr lang="es-ES" sz="2400" dirty="0">
                <a:solidFill>
                  <a:srgbClr val="0000CC"/>
                </a:solidFill>
                <a:latin typeface="Arial Black" pitchFamily="34" charset="0"/>
              </a:rPr>
              <a:t>PRUEBA DE APTITUD ACADÉMICA     </a:t>
            </a:r>
          </a:p>
          <a:p>
            <a:pPr algn="ctr" eaLnBrk="0" hangingPunct="0"/>
            <a:r>
              <a:rPr lang="es-ES" sz="2400" dirty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es-ES" sz="2400" dirty="0">
                <a:solidFill>
                  <a:srgbClr val="0000CC"/>
                </a:solidFill>
                <a:latin typeface="Arial Black" pitchFamily="34" charset="0"/>
              </a:rPr>
            </a:br>
            <a:r>
              <a:rPr lang="es-ES" sz="2400" dirty="0">
                <a:solidFill>
                  <a:srgbClr val="0000CC"/>
                </a:solidFill>
                <a:latin typeface="Arial Black" pitchFamily="34" charset="0"/>
              </a:rPr>
              <a:t>GESTIONES 2004 - 2011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8001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4800" b="1" dirty="0">
                <a:solidFill>
                  <a:srgbClr val="D60093"/>
                </a:solidFill>
                <a:latin typeface="Arial Black" pitchFamily="34" charset="0"/>
              </a:rPr>
              <a:t>COLEGIO TIQUIPAYA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600200" y="5334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DEPARTAMENTO DE ASESORIA ACADEMICA</a:t>
            </a:r>
            <a:endParaRPr lang="es-ES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85" name="Group 73"/>
          <p:cNvGraphicFramePr>
            <a:graphicFrameLocks noGrp="1"/>
          </p:cNvGraphicFramePr>
          <p:nvPr/>
        </p:nvGraphicFramePr>
        <p:xfrm>
          <a:off x="3276600" y="4724400"/>
          <a:ext cx="2857500" cy="1524000"/>
        </p:xfrm>
        <a:graphic>
          <a:graphicData uri="http://schemas.openxmlformats.org/drawingml/2006/table">
            <a:tbl>
              <a:tblPr/>
              <a:tblGrid>
                <a:gridCol w="1028700"/>
                <a:gridCol w="6096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GESTIÓN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Promedio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Máximo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Mínimo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633852"/>
              </p:ext>
            </p:extLst>
          </p:nvPr>
        </p:nvGraphicFramePr>
        <p:xfrm>
          <a:off x="1181622" y="728662"/>
          <a:ext cx="6971778" cy="3690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73"/>
          <p:cNvGraphicFramePr>
            <a:graphicFrameLocks noGrp="1"/>
          </p:cNvGraphicFramePr>
          <p:nvPr/>
        </p:nvGraphicFramePr>
        <p:xfrm>
          <a:off x="3467100" y="4724400"/>
          <a:ext cx="2857500" cy="1524000"/>
        </p:xfrm>
        <a:graphic>
          <a:graphicData uri="http://schemas.openxmlformats.org/drawingml/2006/table">
            <a:tbl>
              <a:tblPr/>
              <a:tblGrid>
                <a:gridCol w="1028700"/>
                <a:gridCol w="6096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GESTIÓN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Promedio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Máximo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Mínimo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333392"/>
              </p:ext>
            </p:extLst>
          </p:nvPr>
        </p:nvGraphicFramePr>
        <p:xfrm>
          <a:off x="1066800" y="609600"/>
          <a:ext cx="7086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0" y="210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2" name="Group 73"/>
          <p:cNvGraphicFramePr>
            <a:graphicFrameLocks noGrp="1"/>
          </p:cNvGraphicFramePr>
          <p:nvPr/>
        </p:nvGraphicFramePr>
        <p:xfrm>
          <a:off x="2971800" y="4648200"/>
          <a:ext cx="3505200" cy="1524000"/>
        </p:xfrm>
        <a:graphic>
          <a:graphicData uri="http://schemas.openxmlformats.org/drawingml/2006/table">
            <a:tbl>
              <a:tblPr/>
              <a:tblGrid>
                <a:gridCol w="1028700"/>
                <a:gridCol w="609600"/>
                <a:gridCol w="609600"/>
                <a:gridCol w="6477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GESTIÓN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Promedio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552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556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Máximo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748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Mínimo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268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957147"/>
              </p:ext>
            </p:extLst>
          </p:nvPr>
        </p:nvGraphicFramePr>
        <p:xfrm>
          <a:off x="914400" y="457200"/>
          <a:ext cx="7391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2" name="Group 73"/>
          <p:cNvGraphicFramePr>
            <a:graphicFrameLocks noGrp="1"/>
          </p:cNvGraphicFramePr>
          <p:nvPr/>
        </p:nvGraphicFramePr>
        <p:xfrm>
          <a:off x="2840038" y="4572000"/>
          <a:ext cx="3505200" cy="1524000"/>
        </p:xfrm>
        <a:graphic>
          <a:graphicData uri="http://schemas.openxmlformats.org/drawingml/2006/table">
            <a:tbl>
              <a:tblPr/>
              <a:tblGrid>
                <a:gridCol w="1028700"/>
                <a:gridCol w="609600"/>
                <a:gridCol w="609600"/>
                <a:gridCol w="6477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GESTIÓN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Promedio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616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624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Máximo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786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Mínimo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364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801247"/>
              </p:ext>
            </p:extLst>
          </p:nvPr>
        </p:nvGraphicFramePr>
        <p:xfrm>
          <a:off x="762000" y="457200"/>
          <a:ext cx="7620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3"/>
          <p:cNvGraphicFramePr>
            <a:graphicFrameLocks noGrp="1"/>
          </p:cNvGraphicFramePr>
          <p:nvPr/>
        </p:nvGraphicFramePr>
        <p:xfrm>
          <a:off x="2840038" y="4572000"/>
          <a:ext cx="2895600" cy="1524000"/>
        </p:xfrm>
        <a:graphic>
          <a:graphicData uri="http://schemas.openxmlformats.org/drawingml/2006/table">
            <a:tbl>
              <a:tblPr/>
              <a:tblGrid>
                <a:gridCol w="1028700"/>
                <a:gridCol w="609600"/>
                <a:gridCol w="6477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GESTIÓN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Promedio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531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535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Máximo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657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Mínimo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217</a:t>
                      </a:r>
                      <a:endParaRPr lang="es-ES" sz="14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500231"/>
              </p:ext>
            </p:extLst>
          </p:nvPr>
        </p:nvGraphicFramePr>
        <p:xfrm>
          <a:off x="990600" y="5334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210</Words>
  <Application>Microsoft Office PowerPoint</Application>
  <PresentationFormat>Presentación en pantalla (4:3)</PresentationFormat>
  <Paragraphs>139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jcmv</dc:creator>
  <cp:lastModifiedBy>jcmv</cp:lastModifiedBy>
  <cp:revision>26</cp:revision>
  <cp:lastPrinted>1601-01-01T00:00:00Z</cp:lastPrinted>
  <dcterms:created xsi:type="dcterms:W3CDTF">1601-01-01T00:00:00Z</dcterms:created>
  <dcterms:modified xsi:type="dcterms:W3CDTF">2012-03-08T21:32:50Z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