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HN"/>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BCBE3B-8FFF-40E1-ADA5-7DB18EF5D399}" type="datetimeFigureOut">
              <a:rPr lang="es-HN" smtClean="0"/>
              <a:pPr/>
              <a:t>05/08/2010</a:t>
            </a:fld>
            <a:endParaRPr lang="es-HN"/>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HN"/>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HN"/>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57D15D-06CF-435D-A5DD-62C3CBE9CF58}" type="slidenum">
              <a:rPr lang="es-HN" smtClean="0"/>
              <a:pPr/>
              <a:t>‹Nº›</a:t>
            </a:fld>
            <a:endParaRPr lang="es-H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s.wikipedia.org/wiki/Excomuni%C3%B3n"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HN" dirty="0" smtClean="0">
                <a:latin typeface="Times New Roman" pitchFamily="18" charset="0"/>
                <a:cs typeface="Times New Roman" pitchFamily="18" charset="0"/>
              </a:rPr>
              <a:t>Las </a:t>
            </a:r>
            <a:r>
              <a:rPr lang="es-HN" b="1" dirty="0" smtClean="0">
                <a:latin typeface="Times New Roman" pitchFamily="18" charset="0"/>
                <a:cs typeface="Times New Roman" pitchFamily="18" charset="0"/>
              </a:rPr>
              <a:t>manos muertas</a:t>
            </a:r>
            <a:r>
              <a:rPr lang="es-HN" dirty="0" smtClean="0">
                <a:latin typeface="Times New Roman" pitchFamily="18" charset="0"/>
                <a:cs typeface="Times New Roman" pitchFamily="18" charset="0"/>
              </a:rPr>
              <a:t> eran los bienes de la Iglesia Católica y de las Órdenes Religiosas que estaban bajo la protección de la Monarquía Hispánica. Ni obispos, abades y priores los podían enajenar. Las autoridades eclesiásticas que lo hiciesen podían ser suspendidas a divinis e incluso </a:t>
            </a:r>
            <a:r>
              <a:rPr lang="es-HN" dirty="0" smtClean="0">
                <a:latin typeface="Times New Roman" pitchFamily="18" charset="0"/>
                <a:cs typeface="Times New Roman" pitchFamily="18" charset="0"/>
                <a:hlinkClick r:id="rId3" tooltip="Excomunión"/>
              </a:rPr>
              <a:t>excomulgados</a:t>
            </a:r>
            <a:r>
              <a:rPr lang="es-HN" dirty="0" smtClean="0">
                <a:latin typeface="Times New Roman" pitchFamily="18" charset="0"/>
                <a:cs typeface="Times New Roman" pitchFamily="18" charset="0"/>
              </a:rPr>
              <a:t>. Además el que adquiriese dichos bienes los perdía; sólo podría proceder legalmente contra la persona que se los había vendido, nunca contra la Iglesia. </a:t>
            </a:r>
            <a:r>
              <a:rPr lang="es-HN" dirty="0" err="1" smtClean="0">
                <a:latin typeface="Times New Roman" pitchFamily="18" charset="0"/>
                <a:cs typeface="Times New Roman" pitchFamily="18" charset="0"/>
              </a:rPr>
              <a:t>Amoritzar</a:t>
            </a:r>
            <a:r>
              <a:rPr lang="es-HN" dirty="0" smtClean="0">
                <a:latin typeface="Times New Roman" pitchFamily="18" charset="0"/>
                <a:cs typeface="Times New Roman" pitchFamily="18" charset="0"/>
              </a:rPr>
              <a:t>: pasar los bienes a manos muertas</a:t>
            </a:r>
            <a:endParaRPr lang="es-HN" dirty="0">
              <a:latin typeface="Times New Roman" pitchFamily="18" charset="0"/>
              <a:cs typeface="Times New Roman" pitchFamily="18" charset="0"/>
            </a:endParaRPr>
          </a:p>
        </p:txBody>
      </p:sp>
      <p:sp>
        <p:nvSpPr>
          <p:cNvPr id="4" name="3 Marcador de número de diapositiva"/>
          <p:cNvSpPr>
            <a:spLocks noGrp="1"/>
          </p:cNvSpPr>
          <p:nvPr>
            <p:ph type="sldNum" sz="quarter" idx="10"/>
          </p:nvPr>
        </p:nvSpPr>
        <p:spPr/>
        <p:txBody>
          <a:bodyPr/>
          <a:lstStyle/>
          <a:p>
            <a:fld id="{2457D15D-06CF-435D-A5DD-62C3CBE9CF58}" type="slidenum">
              <a:rPr lang="es-HN" smtClean="0"/>
              <a:pPr/>
              <a:t>2</a:t>
            </a:fld>
            <a:endParaRPr lang="es-H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HN" dirty="0" smtClean="0"/>
              <a:t>La recompensa no bajaría</a:t>
            </a:r>
            <a:r>
              <a:rPr lang="es-HN" baseline="0" dirty="0" smtClean="0"/>
              <a:t> de dos caballerías ni excedería de cinco por legua de camino.</a:t>
            </a:r>
            <a:endParaRPr lang="es-HN" dirty="0"/>
          </a:p>
        </p:txBody>
      </p:sp>
      <p:sp>
        <p:nvSpPr>
          <p:cNvPr id="4" name="3 Marcador de número de diapositiva"/>
          <p:cNvSpPr>
            <a:spLocks noGrp="1"/>
          </p:cNvSpPr>
          <p:nvPr>
            <p:ph type="sldNum" sz="quarter" idx="10"/>
          </p:nvPr>
        </p:nvSpPr>
        <p:spPr/>
        <p:txBody>
          <a:bodyPr/>
          <a:lstStyle/>
          <a:p>
            <a:fld id="{2457D15D-06CF-435D-A5DD-62C3CBE9CF58}" type="slidenum">
              <a:rPr lang="es-HN" smtClean="0"/>
              <a:pPr/>
              <a:t>5</a:t>
            </a:fld>
            <a:endParaRPr lang="es-H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HN"/>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HN"/>
          </a:p>
        </p:txBody>
      </p:sp>
      <p:sp>
        <p:nvSpPr>
          <p:cNvPr id="4" name="3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7" name="6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8" name="7 Marcador de pie de página"/>
          <p:cNvSpPr>
            <a:spLocks noGrp="1"/>
          </p:cNvSpPr>
          <p:nvPr>
            <p:ph type="ftr" sz="quarter" idx="11"/>
          </p:nvPr>
        </p:nvSpPr>
        <p:spPr/>
        <p:txBody>
          <a:bodyPr/>
          <a:lstStyle/>
          <a:p>
            <a:endParaRPr lang="es-HN"/>
          </a:p>
        </p:txBody>
      </p:sp>
      <p:sp>
        <p:nvSpPr>
          <p:cNvPr id="9" name="8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4" name="3 Marcador de pie de página"/>
          <p:cNvSpPr>
            <a:spLocks noGrp="1"/>
          </p:cNvSpPr>
          <p:nvPr>
            <p:ph type="ftr" sz="quarter" idx="11"/>
          </p:nvPr>
        </p:nvSpPr>
        <p:spPr/>
        <p:txBody>
          <a:bodyPr/>
          <a:lstStyle/>
          <a:p>
            <a:endParaRPr lang="es-HN"/>
          </a:p>
        </p:txBody>
      </p:sp>
      <p:sp>
        <p:nvSpPr>
          <p:cNvPr id="5" name="4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3" name="2 Marcador de pie de página"/>
          <p:cNvSpPr>
            <a:spLocks noGrp="1"/>
          </p:cNvSpPr>
          <p:nvPr>
            <p:ph type="ftr" sz="quarter" idx="11"/>
          </p:nvPr>
        </p:nvSpPr>
        <p:spPr/>
        <p:txBody>
          <a:bodyPr/>
          <a:lstStyle/>
          <a:p>
            <a:endParaRPr lang="es-HN"/>
          </a:p>
        </p:txBody>
      </p:sp>
      <p:sp>
        <p:nvSpPr>
          <p:cNvPr id="4" name="3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HN"/>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HN"/>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7CC261-E222-47CC-B0F8-99BA8F323759}" type="datetimeFigureOut">
              <a:rPr lang="es-HN" smtClean="0"/>
              <a:pPr/>
              <a:t>05/08/2010</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96E6B9E6-4467-4841-BE0C-D1EEF8E8A6B7}" type="slidenum">
              <a:rPr lang="es-HN" smtClean="0"/>
              <a:pPr/>
              <a:t>‹Nº›</a:t>
            </a:fld>
            <a:endParaRPr lang="es-H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CC261-E222-47CC-B0F8-99BA8F323759}" type="datetimeFigureOut">
              <a:rPr lang="es-HN" smtClean="0"/>
              <a:pPr/>
              <a:t>05/08/2010</a:t>
            </a:fld>
            <a:endParaRPr lang="es-HN"/>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6B9E6-4467-4841-BE0C-D1EEF8E8A6B7}" type="slidenum">
              <a:rPr lang="es-HN" smtClean="0"/>
              <a:pPr/>
              <a:t>‹Nº›</a:t>
            </a:fld>
            <a:endParaRPr lang="es-H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HN" sz="3600" dirty="0" smtClean="0">
                <a:solidFill>
                  <a:srgbClr val="FF0000"/>
                </a:solidFill>
                <a:latin typeface="Times New Roman" pitchFamily="18" charset="0"/>
                <a:cs typeface="Times New Roman" pitchFamily="18" charset="0"/>
              </a:rPr>
              <a:t>Período post-independencia</a:t>
            </a:r>
            <a:endParaRPr lang="es-HN" sz="3600"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2143116"/>
            <a:ext cx="8229600" cy="3983047"/>
          </a:xfrm>
        </p:spPr>
        <p:txBody>
          <a:bodyPr/>
          <a:lstStyle/>
          <a:p>
            <a:pPr algn="just">
              <a:buNone/>
            </a:pPr>
            <a:r>
              <a:rPr lang="es-HN" dirty="0" smtClean="0">
                <a:latin typeface="Times New Roman" pitchFamily="18" charset="0"/>
                <a:cs typeface="Times New Roman" pitchFamily="18" charset="0"/>
              </a:rPr>
              <a:t>	</a:t>
            </a:r>
            <a:r>
              <a:rPr lang="es-HN" sz="2800" dirty="0" smtClean="0">
                <a:latin typeface="Times New Roman" pitchFamily="18" charset="0"/>
                <a:cs typeface="Times New Roman" pitchFamily="18" charset="0"/>
              </a:rPr>
              <a:t>Las políticas agrarias siguieron en la línea de concentrar la propiedad y otros privilegios en la clase con mayor peso político y económico, que ahora con la independencia conducía la cosa pública.</a:t>
            </a:r>
            <a:endParaRPr lang="es-HN"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mph" presetSubtype="2" fill="hold" nodeType="clickEffect">
                                  <p:stCondLst>
                                    <p:cond delay="0"/>
                                  </p:stCondLst>
                                  <p:childTnLst>
                                    <p:anim to="1.5" calcmode="lin" valueType="num">
                                      <p:cBhvr override="childStyle">
                                        <p:cTn id="11" dur="2000" fill="hold"/>
                                        <p:tgtEl>
                                          <p:spTgt spid="3">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dirty="0"/>
          </a:p>
        </p:txBody>
      </p:sp>
      <p:sp>
        <p:nvSpPr>
          <p:cNvPr id="3" name="2 Marcador de contenido"/>
          <p:cNvSpPr>
            <a:spLocks noGrp="1"/>
          </p:cNvSpPr>
          <p:nvPr>
            <p:ph idx="1"/>
          </p:nvPr>
        </p:nvSpPr>
        <p:spPr/>
        <p:txBody>
          <a:bodyPr/>
          <a:lstStyle/>
          <a:p>
            <a:pPr>
              <a:buNone/>
            </a:pPr>
            <a:r>
              <a:rPr lang="es-HN" dirty="0" smtClean="0"/>
              <a:t>	</a:t>
            </a:r>
            <a:r>
              <a:rPr lang="es-HN" sz="2800" dirty="0" smtClean="0">
                <a:latin typeface="Times New Roman" pitchFamily="18" charset="0"/>
                <a:cs typeface="Times New Roman" pitchFamily="18" charset="0"/>
              </a:rPr>
              <a:t>Se pusieron en venta las tierras realengas (en manos de la corona española) y las de </a:t>
            </a:r>
            <a:r>
              <a:rPr lang="es-HN" sz="2800" i="1" dirty="0" smtClean="0">
                <a:solidFill>
                  <a:srgbClr val="FF0000"/>
                </a:solidFill>
                <a:latin typeface="Times New Roman" pitchFamily="18" charset="0"/>
                <a:cs typeface="Times New Roman" pitchFamily="18" charset="0"/>
              </a:rPr>
              <a:t>manos muertas.</a:t>
            </a:r>
          </a:p>
          <a:p>
            <a:pPr>
              <a:buNone/>
            </a:pPr>
            <a:endParaRPr lang="es-HN" sz="2800" i="1" dirty="0" smtClean="0">
              <a:solidFill>
                <a:srgbClr val="FF0000"/>
              </a:solidFill>
              <a:latin typeface="Times New Roman" pitchFamily="18" charset="0"/>
              <a:cs typeface="Times New Roman" pitchFamily="18" charset="0"/>
            </a:endParaRPr>
          </a:p>
          <a:p>
            <a:pPr>
              <a:buNone/>
            </a:pPr>
            <a:r>
              <a:rPr lang="es-HN" sz="2800" i="1" dirty="0" smtClean="0">
                <a:solidFill>
                  <a:srgbClr val="FF0000"/>
                </a:solidFill>
                <a:latin typeface="Times New Roman" pitchFamily="18" charset="0"/>
                <a:cs typeface="Times New Roman" pitchFamily="18" charset="0"/>
              </a:rPr>
              <a:t>	</a:t>
            </a:r>
            <a:r>
              <a:rPr lang="es-HN" sz="2400" dirty="0" smtClean="0">
                <a:solidFill>
                  <a:srgbClr val="FF0000"/>
                </a:solidFill>
                <a:latin typeface="Times New Roman" pitchFamily="18" charset="0"/>
                <a:cs typeface="Times New Roman" pitchFamily="18" charset="0"/>
              </a:rPr>
              <a:t>Inicialmente se limitó la venta a no más de 20 cuadras pero pocos años después el “techo” subió a 100 cuadras</a:t>
            </a:r>
          </a:p>
          <a:p>
            <a:pPr>
              <a:buNone/>
            </a:pPr>
            <a:endParaRPr lang="es-HN" sz="2800" i="1" dirty="0">
              <a:solidFill>
                <a:srgbClr val="FF0000"/>
              </a:solidFill>
              <a:latin typeface="Times New Roman" pitchFamily="18" charset="0"/>
              <a:cs typeface="Times New Roman" pitchFamily="18" charset="0"/>
            </a:endParaRPr>
          </a:p>
        </p:txBody>
      </p:sp>
      <p:sp>
        <p:nvSpPr>
          <p:cNvPr id="4" name="3 Rectángulo"/>
          <p:cNvSpPr/>
          <p:nvPr/>
        </p:nvSpPr>
        <p:spPr>
          <a:xfrm>
            <a:off x="3786182" y="571480"/>
            <a:ext cx="157163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4000" b="1" dirty="0" smtClean="0">
                <a:latin typeface="Times New Roman" pitchFamily="18" charset="0"/>
                <a:cs typeface="Times New Roman" pitchFamily="18" charset="0"/>
              </a:rPr>
              <a:t>1829</a:t>
            </a:r>
            <a:endParaRPr lang="es-HN" sz="4000" b="1"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1" nodeType="clickEffect">
                                  <p:stCondLst>
                                    <p:cond delay="0"/>
                                  </p:stCondLst>
                                  <p:childTnLst>
                                    <p:animRot by="21600000">
                                      <p:cBhvr>
                                        <p:cTn id="10"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dirty="0">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a:buNone/>
            </a:pPr>
            <a:r>
              <a:rPr lang="es-HN" dirty="0" smtClean="0"/>
              <a:t>	</a:t>
            </a:r>
            <a:r>
              <a:rPr lang="es-HN" sz="2800" dirty="0" smtClean="0">
                <a:latin typeface="Times New Roman" pitchFamily="18" charset="0"/>
                <a:cs typeface="Times New Roman" pitchFamily="18" charset="0"/>
              </a:rPr>
              <a:t>Con la esperanza de canalizar fondos para el erario público, se tomó la disposición de vender, además de las tierras de manos muertas, las baldías, las poseídas por particulares sin justo título.</a:t>
            </a:r>
          </a:p>
          <a:p>
            <a:pPr>
              <a:buNone/>
            </a:pPr>
            <a:endParaRPr lang="es-HN" sz="2800" dirty="0" smtClean="0">
              <a:latin typeface="Times New Roman" pitchFamily="18" charset="0"/>
              <a:cs typeface="Times New Roman" pitchFamily="18" charset="0"/>
            </a:endParaRPr>
          </a:p>
          <a:p>
            <a:pPr>
              <a:buNone/>
            </a:pPr>
            <a:r>
              <a:rPr lang="es-HN" sz="2800" dirty="0" smtClean="0">
                <a:latin typeface="Times New Roman" pitchFamily="18" charset="0"/>
                <a:cs typeface="Times New Roman" pitchFamily="18" charset="0"/>
              </a:rPr>
              <a:t>	</a:t>
            </a:r>
            <a:r>
              <a:rPr lang="es-HN" sz="2400" dirty="0" smtClean="0">
                <a:solidFill>
                  <a:srgbClr val="FF0000"/>
                </a:solidFill>
                <a:latin typeface="Times New Roman" pitchFamily="18" charset="0"/>
                <a:cs typeface="Times New Roman" pitchFamily="18" charset="0"/>
              </a:rPr>
              <a:t>También se introdujo el arrendamiento de tierras del Estado con el mismo propósito</a:t>
            </a:r>
            <a:endParaRPr lang="es-HN" sz="2400" dirty="0">
              <a:solidFill>
                <a:srgbClr val="FF0000"/>
              </a:solidFill>
              <a:latin typeface="Times New Roman" pitchFamily="18" charset="0"/>
              <a:cs typeface="Times New Roman" pitchFamily="18" charset="0"/>
            </a:endParaRPr>
          </a:p>
        </p:txBody>
      </p:sp>
      <p:sp>
        <p:nvSpPr>
          <p:cNvPr id="4" name="3 Rectángulo"/>
          <p:cNvSpPr/>
          <p:nvPr/>
        </p:nvSpPr>
        <p:spPr>
          <a:xfrm>
            <a:off x="3786182" y="571480"/>
            <a:ext cx="164307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3600" b="1" dirty="0" smtClean="0">
                <a:latin typeface="Times New Roman" pitchFamily="18" charset="0"/>
                <a:cs typeface="Times New Roman" pitchFamily="18" charset="0"/>
              </a:rPr>
              <a:t>1835</a:t>
            </a:r>
            <a:endParaRPr lang="es-HN" sz="36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dirty="0"/>
          </a:p>
        </p:txBody>
      </p:sp>
      <p:sp>
        <p:nvSpPr>
          <p:cNvPr id="3" name="2 Marcador de contenido"/>
          <p:cNvSpPr>
            <a:spLocks noGrp="1"/>
          </p:cNvSpPr>
          <p:nvPr>
            <p:ph idx="1"/>
          </p:nvPr>
        </p:nvSpPr>
        <p:spPr/>
        <p:txBody>
          <a:bodyPr/>
          <a:lstStyle/>
          <a:p>
            <a:pPr>
              <a:buNone/>
            </a:pPr>
            <a:r>
              <a:rPr lang="es-HN" dirty="0" smtClean="0"/>
              <a:t>	</a:t>
            </a:r>
          </a:p>
          <a:p>
            <a:pPr algn="ctr">
              <a:buNone/>
            </a:pPr>
            <a:r>
              <a:rPr lang="es-HN" dirty="0" smtClean="0">
                <a:latin typeface="Times New Roman" pitchFamily="18" charset="0"/>
                <a:cs typeface="Times New Roman" pitchFamily="18" charset="0"/>
              </a:rPr>
              <a:t>Se decide pagar con tierras </a:t>
            </a:r>
          </a:p>
          <a:p>
            <a:pPr algn="ctr">
              <a:buNone/>
            </a:pPr>
            <a:r>
              <a:rPr lang="es-HN" dirty="0" smtClean="0">
                <a:latin typeface="Times New Roman" pitchFamily="18" charset="0"/>
                <a:cs typeface="Times New Roman" pitchFamily="18" charset="0"/>
              </a:rPr>
              <a:t>las deudas del Estado</a:t>
            </a:r>
            <a:endParaRPr lang="es-HN" dirty="0">
              <a:latin typeface="Times New Roman" pitchFamily="18" charset="0"/>
              <a:cs typeface="Times New Roman" pitchFamily="18" charset="0"/>
            </a:endParaRPr>
          </a:p>
        </p:txBody>
      </p:sp>
      <p:sp>
        <p:nvSpPr>
          <p:cNvPr id="4" name="3 Rectángulo"/>
          <p:cNvSpPr/>
          <p:nvPr/>
        </p:nvSpPr>
        <p:spPr>
          <a:xfrm>
            <a:off x="3714744" y="428604"/>
            <a:ext cx="185738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3600" b="1" dirty="0" smtClean="0">
                <a:latin typeface="Times New Roman" pitchFamily="18" charset="0"/>
                <a:cs typeface="Times New Roman" pitchFamily="18" charset="0"/>
              </a:rPr>
              <a:t>1837</a:t>
            </a:r>
            <a:endParaRPr lang="es-HN" sz="36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dirty="0"/>
          </a:p>
        </p:txBody>
      </p:sp>
      <p:sp>
        <p:nvSpPr>
          <p:cNvPr id="3" name="2 Marcador de contenido"/>
          <p:cNvSpPr>
            <a:spLocks noGrp="1"/>
          </p:cNvSpPr>
          <p:nvPr>
            <p:ph idx="1"/>
          </p:nvPr>
        </p:nvSpPr>
        <p:spPr/>
        <p:txBody>
          <a:bodyPr/>
          <a:lstStyle/>
          <a:p>
            <a:pPr>
              <a:buNone/>
            </a:pPr>
            <a:r>
              <a:rPr lang="es-HN" dirty="0" smtClean="0"/>
              <a:t>	</a:t>
            </a:r>
            <a:r>
              <a:rPr lang="es-HN" sz="2800" dirty="0" smtClean="0">
                <a:latin typeface="Adobe Caslon Pro" pitchFamily="18" charset="0"/>
                <a:cs typeface="Times New Roman" pitchFamily="18" charset="0"/>
              </a:rPr>
              <a:t>“Que el pueblo o sociedad que abriese nuevas y convenientes vías de comunicación o que mejorase las existentes, escombrándolas, haciendo calzadas en lugares pantanosos y practicando otras mejoras, sería recompensado con una cantidad de tierras baldías en el punto que designare”</a:t>
            </a:r>
            <a:endParaRPr lang="es-HN" sz="2800" dirty="0">
              <a:latin typeface="Adobe Caslon Pro" pitchFamily="18" charset="0"/>
              <a:cs typeface="Times New Roman" pitchFamily="18" charset="0"/>
            </a:endParaRPr>
          </a:p>
        </p:txBody>
      </p:sp>
      <p:sp>
        <p:nvSpPr>
          <p:cNvPr id="4" name="3 Rectángulo"/>
          <p:cNvSpPr/>
          <p:nvPr/>
        </p:nvSpPr>
        <p:spPr>
          <a:xfrm>
            <a:off x="3786182" y="500042"/>
            <a:ext cx="185738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3600" dirty="0" smtClean="0">
                <a:latin typeface="Times New Roman" pitchFamily="18" charset="0"/>
                <a:cs typeface="Times New Roman" pitchFamily="18" charset="0"/>
              </a:rPr>
              <a:t>1865</a:t>
            </a:r>
            <a:endParaRPr lang="es-HN"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dirty="0"/>
          </a:p>
        </p:txBody>
      </p:sp>
      <p:sp>
        <p:nvSpPr>
          <p:cNvPr id="3" name="2 Marcador de contenido"/>
          <p:cNvSpPr>
            <a:spLocks noGrp="1"/>
          </p:cNvSpPr>
          <p:nvPr>
            <p:ph idx="1"/>
          </p:nvPr>
        </p:nvSpPr>
        <p:spPr/>
        <p:txBody>
          <a:bodyPr/>
          <a:lstStyle/>
          <a:p>
            <a:pPr>
              <a:buNone/>
            </a:pPr>
            <a:r>
              <a:rPr lang="es-HN" dirty="0" smtClean="0"/>
              <a:t>	</a:t>
            </a:r>
            <a:r>
              <a:rPr lang="es-HN" sz="2400" i="1" dirty="0" smtClean="0">
                <a:solidFill>
                  <a:srgbClr val="FF0000"/>
                </a:solidFill>
                <a:latin typeface="Times New Roman" pitchFamily="18" charset="0"/>
                <a:cs typeface="Times New Roman" pitchFamily="18" charset="0"/>
              </a:rPr>
              <a:t>La concentración de la propiedad siempre contó con el apoyo de quienes conducían el Estado</a:t>
            </a:r>
            <a:r>
              <a:rPr lang="es-HN" sz="2400" i="1" dirty="0" smtClean="0">
                <a:latin typeface="Times New Roman" pitchFamily="18" charset="0"/>
                <a:cs typeface="Times New Roman" pitchFamily="18" charset="0"/>
              </a:rPr>
              <a:t>.</a:t>
            </a:r>
          </a:p>
          <a:p>
            <a:pPr>
              <a:buNone/>
            </a:pPr>
            <a:endParaRPr lang="es-HN" sz="2400" dirty="0" smtClean="0">
              <a:latin typeface="Times New Roman" pitchFamily="18" charset="0"/>
              <a:cs typeface="Times New Roman" pitchFamily="18" charset="0"/>
            </a:endParaRPr>
          </a:p>
          <a:p>
            <a:pPr>
              <a:buNone/>
            </a:pPr>
            <a:r>
              <a:rPr lang="es-HN" sz="2400" dirty="0" smtClean="0">
                <a:latin typeface="Times New Roman" pitchFamily="18" charset="0"/>
                <a:cs typeface="Times New Roman" pitchFamily="18" charset="0"/>
              </a:rPr>
              <a:t>	En el gobierno de Santos </a:t>
            </a:r>
            <a:r>
              <a:rPr lang="es-HN" sz="2400" dirty="0" err="1" smtClean="0">
                <a:latin typeface="Times New Roman" pitchFamily="18" charset="0"/>
                <a:cs typeface="Times New Roman" pitchFamily="18" charset="0"/>
              </a:rPr>
              <a:t>Guardiola</a:t>
            </a:r>
            <a:r>
              <a:rPr lang="es-HN" sz="2400" dirty="0" smtClean="0">
                <a:latin typeface="Times New Roman" pitchFamily="18" charset="0"/>
                <a:cs typeface="Times New Roman" pitchFamily="18" charset="0"/>
              </a:rPr>
              <a:t> se promulgó una ley que </a:t>
            </a:r>
          </a:p>
          <a:p>
            <a:pPr>
              <a:buNone/>
            </a:pPr>
            <a:r>
              <a:rPr lang="es-HN" sz="2400" dirty="0" smtClean="0">
                <a:latin typeface="Times New Roman" pitchFamily="18" charset="0"/>
                <a:cs typeface="Times New Roman" pitchFamily="18" charset="0"/>
              </a:rPr>
              <a:t>	</a:t>
            </a:r>
            <a:r>
              <a:rPr lang="es-HN" sz="2400" dirty="0" smtClean="0">
                <a:latin typeface="Adobe Caslon Pro" pitchFamily="18" charset="0"/>
                <a:cs typeface="Times New Roman" pitchFamily="18" charset="0"/>
              </a:rPr>
              <a:t>“ampara con todo su poder a los propietarios de terrenos titulados en la pacífica posesión de toda la medida que correspondan sus títulos, sean cuales fueren los excesos que puedan contener y nadie tiene acción ni derecho para denunciarlos”</a:t>
            </a:r>
          </a:p>
          <a:p>
            <a:pPr>
              <a:buNone/>
            </a:pPr>
            <a:endParaRPr lang="es-HN" dirty="0"/>
          </a:p>
        </p:txBody>
      </p:sp>
      <p:sp>
        <p:nvSpPr>
          <p:cNvPr id="4" name="3 Rectángulo"/>
          <p:cNvSpPr/>
          <p:nvPr/>
        </p:nvSpPr>
        <p:spPr>
          <a:xfrm>
            <a:off x="3786182" y="357166"/>
            <a:ext cx="164307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3600" b="1" dirty="0" smtClean="0">
                <a:latin typeface="Times New Roman" pitchFamily="18" charset="0"/>
                <a:cs typeface="Times New Roman" pitchFamily="18" charset="0"/>
              </a:rPr>
              <a:t>1856</a:t>
            </a:r>
            <a:endParaRPr lang="es-HN" sz="36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dirty="0"/>
          </a:p>
        </p:txBody>
      </p:sp>
      <p:sp>
        <p:nvSpPr>
          <p:cNvPr id="3" name="2 Marcador de contenido"/>
          <p:cNvSpPr>
            <a:spLocks noGrp="1"/>
          </p:cNvSpPr>
          <p:nvPr>
            <p:ph idx="1"/>
          </p:nvPr>
        </p:nvSpPr>
        <p:spPr/>
        <p:txBody>
          <a:bodyPr/>
          <a:lstStyle/>
          <a:p>
            <a:pPr>
              <a:buNone/>
            </a:pPr>
            <a:endParaRPr lang="es-HN" dirty="0" smtClean="0">
              <a:latin typeface="Times New Roman" pitchFamily="18" charset="0"/>
              <a:cs typeface="Times New Roman" pitchFamily="18" charset="0"/>
            </a:endParaRPr>
          </a:p>
          <a:p>
            <a:pPr algn="ctr">
              <a:buNone/>
            </a:pPr>
            <a:r>
              <a:rPr lang="es-HN" dirty="0" smtClean="0">
                <a:latin typeface="Times New Roman" pitchFamily="18" charset="0"/>
                <a:cs typeface="Times New Roman" pitchFamily="18" charset="0"/>
              </a:rPr>
              <a:t>Impuestos sobre la tierra y otros bienes</a:t>
            </a:r>
          </a:p>
          <a:p>
            <a:pPr algn="ctr">
              <a:buNone/>
            </a:pPr>
            <a:endParaRPr lang="es-HN" dirty="0" smtClean="0">
              <a:latin typeface="Times New Roman" pitchFamily="18" charset="0"/>
              <a:cs typeface="Times New Roman" pitchFamily="18" charset="0"/>
            </a:endParaRPr>
          </a:p>
          <a:p>
            <a:pPr algn="ctr">
              <a:buNone/>
            </a:pPr>
            <a:r>
              <a:rPr lang="es-HN" dirty="0" smtClean="0">
                <a:latin typeface="Times New Roman" pitchFamily="18" charset="0"/>
                <a:cs typeface="Times New Roman" pitchFamily="18" charset="0"/>
              </a:rPr>
              <a:t>(la necesidad de censos de bienes productivos)</a:t>
            </a:r>
          </a:p>
          <a:p>
            <a:pPr algn="ctr">
              <a:buNone/>
            </a:pPr>
            <a:endParaRPr lang="es-HN" dirty="0" smtClean="0">
              <a:latin typeface="Times New Roman" pitchFamily="18" charset="0"/>
              <a:cs typeface="Times New Roman" pitchFamily="18" charset="0"/>
            </a:endParaRPr>
          </a:p>
          <a:p>
            <a:pPr algn="ctr">
              <a:buNone/>
            </a:pPr>
            <a:r>
              <a:rPr lang="es-HN" sz="2800" dirty="0" smtClean="0">
                <a:solidFill>
                  <a:srgbClr val="FF0000"/>
                </a:solidFill>
                <a:latin typeface="Times New Roman" pitchFamily="18" charset="0"/>
                <a:cs typeface="Times New Roman" pitchFamily="18" charset="0"/>
              </a:rPr>
              <a:t>Hubo resistencia a los impuestos y 4 años después fueron suspendidos</a:t>
            </a:r>
            <a:endParaRPr lang="es-HN" sz="2800" dirty="0">
              <a:solidFill>
                <a:srgbClr val="FF0000"/>
              </a:solidFill>
              <a:latin typeface="Times New Roman" pitchFamily="18" charset="0"/>
              <a:cs typeface="Times New Roman" pitchFamily="18" charset="0"/>
            </a:endParaRPr>
          </a:p>
        </p:txBody>
      </p:sp>
      <p:sp>
        <p:nvSpPr>
          <p:cNvPr id="4" name="3 Rectángulo"/>
          <p:cNvSpPr/>
          <p:nvPr/>
        </p:nvSpPr>
        <p:spPr>
          <a:xfrm>
            <a:off x="3857620" y="500042"/>
            <a:ext cx="157163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3600" b="1" dirty="0" smtClean="0">
                <a:latin typeface="Adobe Caslon Pro" pitchFamily="18" charset="0"/>
                <a:cs typeface="Times New Roman" pitchFamily="18" charset="0"/>
              </a:rPr>
              <a:t>1843</a:t>
            </a:r>
            <a:endParaRPr lang="es-HN" sz="3600" b="1" dirty="0">
              <a:latin typeface="Adobe Caslon Pro"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138</Words>
  <Application>Microsoft Office PowerPoint</Application>
  <PresentationFormat>Presentación en pantalla (4:3)</PresentationFormat>
  <Paragraphs>32</Paragraphs>
  <Slides>7</Slides>
  <Notes>2</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Período post-independencia</vt:lpstr>
      <vt:lpstr>Diapositiva 2</vt:lpstr>
      <vt:lpstr>Diapositiva 3</vt:lpstr>
      <vt:lpstr>Diapositiva 4</vt:lpstr>
      <vt:lpstr>Diapositiva 5</vt:lpstr>
      <vt:lpstr>Diapositiva 6</vt:lpstr>
      <vt:lpstr>Diapositiva 7</vt:lpstr>
    </vt:vector>
  </TitlesOfParts>
  <Company>FIAN HONDURAS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FIAN</dc:creator>
  <cp:lastModifiedBy>FIAN</cp:lastModifiedBy>
  <cp:revision>32</cp:revision>
  <dcterms:created xsi:type="dcterms:W3CDTF">2010-08-02T21:50:52Z</dcterms:created>
  <dcterms:modified xsi:type="dcterms:W3CDTF">2010-08-05T21:49:48Z</dcterms:modified>
</cp:coreProperties>
</file>