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6" r:id="rId7"/>
    <p:sldId id="264" r:id="rId8"/>
    <p:sldId id="262" r:id="rId9"/>
    <p:sldId id="263"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FD84E3-3FB4-4C29-970D-5E952B3D396F}" type="datetimeFigureOut">
              <a:rPr lang="fr-CA" smtClean="0"/>
              <a:pPr/>
              <a:t>2011-09-09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CE0CAD61-F0D0-4762-A297-F2718ED5D22B}"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D84E3-3FB4-4C29-970D-5E952B3D396F}" type="datetimeFigureOut">
              <a:rPr lang="fr-CA" smtClean="0"/>
              <a:pPr/>
              <a:t>2011-09-09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CAD61-F0D0-4762-A297-F2718ED5D22B}"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052736"/>
            <a:ext cx="7772400" cy="1470025"/>
          </a:xfrm>
        </p:spPr>
        <p:txBody>
          <a:bodyPr/>
          <a:lstStyle/>
          <a:p>
            <a:r>
              <a:rPr lang="en-CA" dirty="0" smtClean="0"/>
              <a:t>Building Strategies</a:t>
            </a:r>
            <a:endParaRPr lang="en-CA" dirty="0"/>
          </a:p>
        </p:txBody>
      </p:sp>
      <p:sp>
        <p:nvSpPr>
          <p:cNvPr id="3" name="Sous-titre 2"/>
          <p:cNvSpPr>
            <a:spLocks noGrp="1"/>
          </p:cNvSpPr>
          <p:nvPr>
            <p:ph type="subTitle" idx="1"/>
          </p:nvPr>
        </p:nvSpPr>
        <p:spPr>
          <a:xfrm>
            <a:off x="1403648" y="2924944"/>
            <a:ext cx="6400800" cy="1752600"/>
          </a:xfrm>
        </p:spPr>
        <p:txBody>
          <a:bodyPr/>
          <a:lstStyle/>
          <a:p>
            <a:r>
              <a:rPr lang="en-CA" dirty="0" smtClean="0"/>
              <a:t>Using Context Clues, Recognizing Cognates, Using Word Analysis, Scanning &amp; Skimming </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Skimming</a:t>
            </a:r>
            <a:endParaRPr lang="en-CA" dirty="0"/>
          </a:p>
        </p:txBody>
      </p:sp>
      <p:sp>
        <p:nvSpPr>
          <p:cNvPr id="3" name="Espace réservé du contenu 2"/>
          <p:cNvSpPr>
            <a:spLocks noGrp="1"/>
          </p:cNvSpPr>
          <p:nvPr>
            <p:ph idx="1"/>
          </p:nvPr>
        </p:nvSpPr>
        <p:spPr/>
        <p:txBody>
          <a:bodyPr>
            <a:normAutofit fontScale="70000" lnSpcReduction="20000"/>
          </a:bodyPr>
          <a:lstStyle/>
          <a:p>
            <a:pPr algn="ctr">
              <a:buNone/>
            </a:pPr>
            <a:r>
              <a:rPr lang="en-US" sz="3600" u="sng" dirty="0" smtClean="0"/>
              <a:t>Studying for a Content Test</a:t>
            </a:r>
          </a:p>
          <a:p>
            <a:pPr algn="ctr">
              <a:buNone/>
            </a:pPr>
            <a:endParaRPr lang="en-US" sz="3600" u="sng" dirty="0" smtClean="0"/>
          </a:p>
          <a:p>
            <a:pPr>
              <a:buNone/>
            </a:pPr>
            <a:r>
              <a:rPr lang="en-US" sz="3600" dirty="0" smtClean="0"/>
              <a:t>	</a:t>
            </a:r>
            <a:r>
              <a:rPr lang="en-US" sz="3400" u="sng" dirty="0" smtClean="0"/>
              <a:t>Preparing yourself for a </a:t>
            </a:r>
            <a:r>
              <a:rPr lang="en-US" sz="3400" b="1" u="sng" dirty="0" smtClean="0"/>
              <a:t>content test; </a:t>
            </a:r>
            <a:r>
              <a:rPr lang="en-US" sz="3400" u="sng" dirty="0" smtClean="0"/>
              <a:t>or a reading comprehension test, can seem intimidating</a:t>
            </a:r>
            <a:r>
              <a:rPr lang="en-US" sz="3400" dirty="0" smtClean="0"/>
              <a:t>, especially if the idea of reading through lengthy passages and writing long essay answers </a:t>
            </a:r>
            <a:r>
              <a:rPr lang="en-US" sz="3400" b="1" u="sng" dirty="0" smtClean="0"/>
              <a:t>makes your stomach turn</a:t>
            </a:r>
            <a:r>
              <a:rPr lang="en-US" sz="3400" dirty="0" smtClean="0"/>
              <a:t>. </a:t>
            </a:r>
            <a:r>
              <a:rPr lang="en-US" sz="3400" u="sng" dirty="0" smtClean="0"/>
              <a:t>But here are some study tips to help you master even the longest most boring content test.</a:t>
            </a:r>
          </a:p>
          <a:p>
            <a:pPr>
              <a:buNone/>
            </a:pPr>
            <a:r>
              <a:rPr lang="en-US" sz="3400" dirty="0" smtClean="0"/>
              <a:t>	</a:t>
            </a:r>
            <a:r>
              <a:rPr lang="en-US" sz="3400" u="sng" dirty="0" smtClean="0"/>
              <a:t>There are six basic types of reading content questions.</a:t>
            </a:r>
            <a:r>
              <a:rPr lang="en-US" sz="3400" dirty="0" smtClean="0"/>
              <a:t> If you familiarize yourself with this style of questioning ahead of time it can save you loads of time when taking a content test, because you can </a:t>
            </a:r>
            <a:r>
              <a:rPr lang="en-US" sz="3400" b="1" u="sng" dirty="0" smtClean="0"/>
              <a:t>pick apart </a:t>
            </a:r>
            <a:r>
              <a:rPr lang="en-US" sz="3400" dirty="0" smtClean="0"/>
              <a:t>the content question, </a:t>
            </a:r>
            <a:r>
              <a:rPr lang="en-US" sz="3400" u="sng" dirty="0" smtClean="0"/>
              <a:t>find the important sections of the passage, and focus your answers. </a:t>
            </a:r>
          </a:p>
          <a:p>
            <a:pPr algn="ctr">
              <a:buNone/>
            </a:pP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Using Context </a:t>
            </a:r>
            <a:r>
              <a:rPr lang="fr-CA" dirty="0" smtClean="0"/>
              <a:t>Clues </a:t>
            </a:r>
            <a:endParaRPr lang="fr-CA" dirty="0"/>
          </a:p>
        </p:txBody>
      </p:sp>
      <p:sp>
        <p:nvSpPr>
          <p:cNvPr id="3" name="Espace réservé du contenu 2"/>
          <p:cNvSpPr>
            <a:spLocks noGrp="1"/>
          </p:cNvSpPr>
          <p:nvPr>
            <p:ph sz="half" idx="1"/>
          </p:nvPr>
        </p:nvSpPr>
        <p:spPr/>
        <p:txBody>
          <a:bodyPr/>
          <a:lstStyle/>
          <a:p>
            <a:r>
              <a:rPr lang="en-CA" dirty="0" smtClean="0"/>
              <a:t>Words in a text can often give you clues to the meaning of new words. </a:t>
            </a:r>
          </a:p>
          <a:p>
            <a:r>
              <a:rPr lang="en-CA" dirty="0" smtClean="0"/>
              <a:t>For example:</a:t>
            </a:r>
            <a:endParaRPr lang="en-CA" sz="2000" dirty="0" smtClean="0"/>
          </a:p>
          <a:p>
            <a:pPr>
              <a:buNone/>
            </a:pPr>
            <a:r>
              <a:rPr lang="en-CA" sz="2000" dirty="0" smtClean="0"/>
              <a:t>	« Stan’s world was being threatened; he began to shake with fear when he read the </a:t>
            </a:r>
            <a:r>
              <a:rPr lang="en-CA" sz="2000" b="1" dirty="0" smtClean="0"/>
              <a:t>spiteful</a:t>
            </a:r>
            <a:r>
              <a:rPr lang="en-CA" sz="2000" dirty="0" smtClean="0"/>
              <a:t> message on his computer. » </a:t>
            </a:r>
          </a:p>
          <a:p>
            <a:pPr lvl="1">
              <a:buNone/>
            </a:pPr>
            <a:endParaRPr lang="fr-CA" dirty="0" smtClean="0"/>
          </a:p>
        </p:txBody>
      </p:sp>
      <p:sp>
        <p:nvSpPr>
          <p:cNvPr id="4" name="Espace réservé du contenu 3"/>
          <p:cNvSpPr>
            <a:spLocks noGrp="1"/>
          </p:cNvSpPr>
          <p:nvPr>
            <p:ph sz="half" idx="2"/>
          </p:nvPr>
        </p:nvSpPr>
        <p:spPr/>
        <p:txBody>
          <a:bodyPr/>
          <a:lstStyle/>
          <a:p>
            <a:r>
              <a:rPr lang="en-CA" dirty="0" smtClean="0"/>
              <a:t>The message made Stan «shake with fear» so it must have said something scary. Even if we don’t know what spiteful means, we can conclude that  it was hateful or menacing. </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Recognizing Cognates </a:t>
            </a:r>
            <a:endParaRPr lang="en-CA" dirty="0"/>
          </a:p>
        </p:txBody>
      </p:sp>
      <p:sp>
        <p:nvSpPr>
          <p:cNvPr id="3" name="Espace réservé du contenu 2"/>
          <p:cNvSpPr>
            <a:spLocks noGrp="1"/>
          </p:cNvSpPr>
          <p:nvPr>
            <p:ph sz="half" idx="1"/>
          </p:nvPr>
        </p:nvSpPr>
        <p:spPr/>
        <p:txBody>
          <a:bodyPr/>
          <a:lstStyle/>
          <a:p>
            <a:r>
              <a:rPr lang="en-CA" dirty="0" smtClean="0"/>
              <a:t>Many English words have Latin or French origins and look similar. You can often </a:t>
            </a:r>
            <a:r>
              <a:rPr lang="en-CA" u="sng" dirty="0" smtClean="0"/>
              <a:t>guess</a:t>
            </a:r>
            <a:r>
              <a:rPr lang="en-CA" dirty="0" smtClean="0"/>
              <a:t> the meaning of words by relating it to French. </a:t>
            </a:r>
          </a:p>
          <a:p>
            <a:r>
              <a:rPr lang="en-CA" dirty="0" smtClean="0"/>
              <a:t>However, you have to </a:t>
            </a:r>
            <a:r>
              <a:rPr lang="en-CA" u="sng" dirty="0" smtClean="0"/>
              <a:t>be careful </a:t>
            </a:r>
            <a:r>
              <a:rPr lang="en-CA" dirty="0" smtClean="0"/>
              <a:t>because some words only look similar. </a:t>
            </a:r>
            <a:endParaRPr lang="en-CA" dirty="0"/>
          </a:p>
        </p:txBody>
      </p:sp>
      <p:sp>
        <p:nvSpPr>
          <p:cNvPr id="4" name="Espace réservé du contenu 3"/>
          <p:cNvSpPr>
            <a:spLocks noGrp="1"/>
          </p:cNvSpPr>
          <p:nvPr>
            <p:ph sz="half" idx="2"/>
          </p:nvPr>
        </p:nvSpPr>
        <p:spPr/>
        <p:txBody>
          <a:bodyPr/>
          <a:lstStyle/>
          <a:p>
            <a:r>
              <a:rPr lang="en-CA" dirty="0" smtClean="0"/>
              <a:t>Example:</a:t>
            </a:r>
          </a:p>
          <a:p>
            <a:pPr lvl="1"/>
            <a:r>
              <a:rPr lang="en-CA" dirty="0" smtClean="0"/>
              <a:t>Choose: </a:t>
            </a:r>
            <a:r>
              <a:rPr lang="en-CA" dirty="0" err="1" smtClean="0"/>
              <a:t>Choisir</a:t>
            </a:r>
            <a:endParaRPr lang="en-CA" dirty="0" smtClean="0"/>
          </a:p>
          <a:p>
            <a:pPr lvl="1"/>
            <a:r>
              <a:rPr lang="en-CA" dirty="0" smtClean="0"/>
              <a:t>Forest: </a:t>
            </a:r>
            <a:r>
              <a:rPr lang="en-CA" dirty="0" err="1" smtClean="0"/>
              <a:t>Forêt</a:t>
            </a:r>
            <a:endParaRPr lang="en-CA" dirty="0" smtClean="0"/>
          </a:p>
          <a:p>
            <a:pPr lvl="1"/>
            <a:r>
              <a:rPr lang="en-CA" dirty="0" smtClean="0"/>
              <a:t>Paste: </a:t>
            </a:r>
            <a:r>
              <a:rPr lang="en-CA" dirty="0" err="1" smtClean="0"/>
              <a:t>Pâte</a:t>
            </a:r>
            <a:endParaRPr lang="en-CA" dirty="0"/>
          </a:p>
          <a:p>
            <a:pPr lvl="1">
              <a:buNone/>
            </a:pPr>
            <a:r>
              <a:rPr lang="en-CA" u="sng" dirty="0" smtClean="0"/>
              <a:t>Occasionally vowels disappear in English:</a:t>
            </a:r>
          </a:p>
          <a:p>
            <a:pPr lvl="1">
              <a:buFont typeface="Arial" pitchFamily="34" charset="0"/>
              <a:buChar char="•"/>
            </a:pPr>
            <a:r>
              <a:rPr lang="en-CA" dirty="0" smtClean="0"/>
              <a:t>S</a:t>
            </a:r>
            <a:r>
              <a:rPr lang="en-CA" u="sng" dirty="0" smtClean="0"/>
              <a:t>c</a:t>
            </a:r>
            <a:r>
              <a:rPr lang="en-CA" dirty="0" smtClean="0"/>
              <a:t>ho</a:t>
            </a:r>
            <a:r>
              <a:rPr lang="en-CA" u="sng" dirty="0" smtClean="0"/>
              <a:t>ol</a:t>
            </a:r>
            <a:r>
              <a:rPr lang="en-CA" dirty="0" smtClean="0"/>
              <a:t>: </a:t>
            </a:r>
            <a:r>
              <a:rPr lang="en-CA" dirty="0" err="1" smtClean="0"/>
              <a:t>É</a:t>
            </a:r>
            <a:r>
              <a:rPr lang="en-CA" u="sng" dirty="0" err="1" smtClean="0"/>
              <a:t>col</a:t>
            </a:r>
            <a:r>
              <a:rPr lang="en-CA" dirty="0" err="1" smtClean="0"/>
              <a:t>e</a:t>
            </a:r>
            <a:r>
              <a:rPr lang="en-CA" dirty="0" smtClean="0"/>
              <a:t> </a:t>
            </a:r>
          </a:p>
          <a:p>
            <a:pPr lvl="1">
              <a:buFont typeface="Arial" pitchFamily="34" charset="0"/>
              <a:buChar char="•"/>
            </a:pPr>
            <a:r>
              <a:rPr lang="en-CA" dirty="0" smtClean="0"/>
              <a:t>S</a:t>
            </a:r>
            <a:r>
              <a:rPr lang="en-CA" u="sng" dirty="0" smtClean="0"/>
              <a:t>tudy</a:t>
            </a:r>
            <a:r>
              <a:rPr lang="en-CA" dirty="0" smtClean="0"/>
              <a:t>: </a:t>
            </a:r>
            <a:r>
              <a:rPr lang="en-CA" dirty="0" err="1" smtClean="0"/>
              <a:t>É</a:t>
            </a:r>
            <a:r>
              <a:rPr lang="en-CA" u="sng" dirty="0" err="1" smtClean="0"/>
              <a:t>tudi</a:t>
            </a:r>
            <a:r>
              <a:rPr lang="en-CA" dirty="0" err="1" smtClean="0"/>
              <a:t>er</a:t>
            </a:r>
            <a:r>
              <a:rPr lang="en-CA" dirty="0" smtClean="0"/>
              <a:t> </a:t>
            </a:r>
          </a:p>
          <a:p>
            <a:pPr lvl="1">
              <a:buNone/>
            </a:pPr>
            <a:endParaRPr lang="fr-C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Using Word Analysis</a:t>
            </a:r>
            <a:endParaRPr lang="en-CA" dirty="0"/>
          </a:p>
        </p:txBody>
      </p:sp>
      <p:sp>
        <p:nvSpPr>
          <p:cNvPr id="3" name="Espace réservé du contenu 2"/>
          <p:cNvSpPr>
            <a:spLocks noGrp="1"/>
          </p:cNvSpPr>
          <p:nvPr>
            <p:ph sz="half" idx="1"/>
          </p:nvPr>
        </p:nvSpPr>
        <p:spPr>
          <a:xfrm>
            <a:off x="3491880" y="2492897"/>
            <a:ext cx="2530624" cy="1800199"/>
          </a:xfrm>
          <a:ln>
            <a:solidFill>
              <a:schemeClr val="bg1">
                <a:lumMod val="85000"/>
              </a:schemeClr>
            </a:solidFill>
          </a:ln>
        </p:spPr>
        <p:txBody>
          <a:bodyPr/>
          <a:lstStyle/>
          <a:p>
            <a:r>
              <a:rPr lang="en-CA" dirty="0" smtClean="0"/>
              <a:t>The </a:t>
            </a:r>
            <a:r>
              <a:rPr lang="en-CA" u="sng" dirty="0" smtClean="0"/>
              <a:t>stem</a:t>
            </a:r>
            <a:r>
              <a:rPr lang="en-CA" dirty="0" smtClean="0"/>
              <a:t> is the basic part of the word.</a:t>
            </a:r>
          </a:p>
          <a:p>
            <a:pPr>
              <a:buNone/>
            </a:pPr>
            <a:endParaRPr lang="fr-CA" dirty="0"/>
          </a:p>
        </p:txBody>
      </p:sp>
      <p:sp>
        <p:nvSpPr>
          <p:cNvPr id="4" name="Espace réservé du contenu 3"/>
          <p:cNvSpPr>
            <a:spLocks noGrp="1"/>
          </p:cNvSpPr>
          <p:nvPr>
            <p:ph sz="half" idx="2"/>
          </p:nvPr>
        </p:nvSpPr>
        <p:spPr>
          <a:xfrm>
            <a:off x="6300192" y="2492897"/>
            <a:ext cx="2386608" cy="1872208"/>
          </a:xfrm>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a:lstStyle/>
          <a:p>
            <a:r>
              <a:rPr lang="en-CA" dirty="0" smtClean="0"/>
              <a:t>The</a:t>
            </a:r>
            <a:r>
              <a:rPr lang="en-CA" u="sng" dirty="0" smtClean="0"/>
              <a:t> suffix </a:t>
            </a:r>
            <a:r>
              <a:rPr lang="en-CA" dirty="0" smtClean="0"/>
              <a:t>comes after the stem.</a:t>
            </a:r>
            <a:endParaRPr lang="en-CA" dirty="0"/>
          </a:p>
        </p:txBody>
      </p:sp>
      <p:sp>
        <p:nvSpPr>
          <p:cNvPr id="7" name="Rectangle 6"/>
          <p:cNvSpPr/>
          <p:nvPr/>
        </p:nvSpPr>
        <p:spPr>
          <a:xfrm>
            <a:off x="683568" y="1340768"/>
            <a:ext cx="7848872" cy="864096"/>
          </a:xfrm>
          <a:prstGeom prst="rect">
            <a:avLst/>
          </a:prstGeom>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CA" sz="2000" dirty="0" smtClean="0"/>
              <a:t>If you know the meaning of the different parts of a word, you can usually work out the meaning. </a:t>
            </a:r>
            <a:endParaRPr lang="en-CA" sz="2000" dirty="0"/>
          </a:p>
        </p:txBody>
      </p:sp>
      <p:sp>
        <p:nvSpPr>
          <p:cNvPr id="8" name="Espace réservé du contenu 2"/>
          <p:cNvSpPr txBox="1">
            <a:spLocks/>
          </p:cNvSpPr>
          <p:nvPr/>
        </p:nvSpPr>
        <p:spPr>
          <a:xfrm>
            <a:off x="683568" y="2564904"/>
            <a:ext cx="2530624" cy="1728192"/>
          </a:xfrm>
          <a:prstGeom prst="rect">
            <a:avLst/>
          </a:prstGeom>
          <a:ln>
            <a:solidFill>
              <a:schemeClr val="bg1">
                <a:lumMod val="85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2800" b="0" i="0" u="none" strike="noStrike" kern="1200" cap="none" spc="0" normalizeH="0" baseline="0" dirty="0" smtClean="0">
                <a:ln>
                  <a:noFill/>
                </a:ln>
                <a:solidFill>
                  <a:schemeClr val="tx1"/>
                </a:solidFill>
                <a:effectLst/>
                <a:uLnTx/>
                <a:uFillTx/>
                <a:latin typeface="+mn-lt"/>
                <a:ea typeface="+mn-ea"/>
                <a:cs typeface="+mn-cs"/>
              </a:rPr>
              <a:t>The</a:t>
            </a:r>
            <a:r>
              <a:rPr kumimoji="0" lang="en-CA" sz="2800" b="0" i="0" u="sng" strike="noStrike" kern="1200" cap="none" spc="0" normalizeH="0" baseline="0" dirty="0" smtClean="0">
                <a:ln>
                  <a:noFill/>
                </a:ln>
                <a:solidFill>
                  <a:schemeClr val="tx1"/>
                </a:solidFill>
                <a:effectLst/>
                <a:uLnTx/>
                <a:uFillTx/>
                <a:latin typeface="+mn-lt"/>
                <a:ea typeface="+mn-ea"/>
                <a:cs typeface="+mn-cs"/>
              </a:rPr>
              <a:t> prefix </a:t>
            </a:r>
            <a:r>
              <a:rPr kumimoji="0" lang="en-CA" sz="2800" b="0" i="0" u="none" strike="noStrike" kern="1200" cap="none" spc="0" normalizeH="0" baseline="0" dirty="0" smtClean="0">
                <a:ln>
                  <a:noFill/>
                </a:ln>
                <a:solidFill>
                  <a:schemeClr val="tx1"/>
                </a:solidFill>
                <a:effectLst/>
                <a:uLnTx/>
                <a:uFillTx/>
                <a:latin typeface="+mn-lt"/>
                <a:ea typeface="+mn-ea"/>
                <a:cs typeface="+mn-cs"/>
              </a:rPr>
              <a:t>comes</a:t>
            </a:r>
            <a:r>
              <a:rPr kumimoji="0" lang="en-CA" sz="2800" b="0" i="0" u="none" strike="noStrike" kern="1200" cap="none" spc="0" normalizeH="0" dirty="0" smtClean="0">
                <a:ln>
                  <a:noFill/>
                </a:ln>
                <a:solidFill>
                  <a:schemeClr val="tx1"/>
                </a:solidFill>
                <a:effectLst/>
                <a:uLnTx/>
                <a:uFillTx/>
                <a:latin typeface="+mn-lt"/>
                <a:ea typeface="+mn-ea"/>
                <a:cs typeface="+mn-cs"/>
              </a:rPr>
              <a:t> before the stem. </a:t>
            </a:r>
            <a:r>
              <a:rPr kumimoji="0" lang="en-CA" sz="2800" b="0" i="0" u="none" strike="noStrike" kern="1200" cap="none" spc="0" normalizeH="0" baseline="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CA"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2" name="Titre 1"/>
          <p:cNvSpPr txBox="1">
            <a:spLocks/>
          </p:cNvSpPr>
          <p:nvPr/>
        </p:nvSpPr>
        <p:spPr>
          <a:xfrm>
            <a:off x="683568" y="4437112"/>
            <a:ext cx="7992888" cy="1431032"/>
          </a:xfrm>
          <a:prstGeom prst="rect">
            <a:avLst/>
          </a:prstGeom>
          <a:ln>
            <a:solidFill>
              <a:schemeClr val="bg1">
                <a:lumMod val="85000"/>
              </a:schemeClr>
            </a:solidFill>
          </a:ln>
        </p:spPr>
        <p:txBody>
          <a:bodyPr vert="horz" lIns="91440" tIns="45720" rIns="91440" bIns="45720" rtlCol="0" anchor="ctr">
            <a:normAutofit fontScale="8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lang="fr-CA" sz="2000" dirty="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CA" sz="2000" dirty="0" smtClean="0">
                <a:latin typeface="+mj-lt"/>
                <a:ea typeface="+mj-ea"/>
                <a:cs typeface="+mj-cs"/>
              </a:rPr>
              <a:t>For example: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CA" sz="2000" u="sng" noProof="0" dirty="0" smtClean="0">
                <a:latin typeface="+mj-lt"/>
                <a:ea typeface="+mj-ea"/>
                <a:cs typeface="+mj-cs"/>
              </a:rPr>
              <a:t>Monarchy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CA" sz="2000" u="sng" noProof="0" dirty="0" smtClean="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en-CA" sz="2000" b="0" i="0" u="none" strike="noStrike" kern="1200" cap="none" spc="0" normalizeH="0" baseline="0" dirty="0" smtClean="0">
                <a:ln>
                  <a:noFill/>
                </a:ln>
                <a:solidFill>
                  <a:schemeClr val="tx1"/>
                </a:solidFill>
                <a:effectLst/>
                <a:uLnTx/>
                <a:uFillTx/>
                <a:latin typeface="+mj-lt"/>
                <a:ea typeface="+mj-ea"/>
                <a:cs typeface="+mj-cs"/>
              </a:rPr>
              <a:t>Prefix:				Stem:			Suffix:</a:t>
            </a:r>
          </a:p>
          <a:p>
            <a:pPr marL="0" marR="0" lvl="0" indent="0" defTabSz="914400" rtl="0" eaLnBrk="1" fontAlgn="auto" latinLnBrk="0" hangingPunct="1">
              <a:lnSpc>
                <a:spcPct val="100000"/>
              </a:lnSpc>
              <a:spcBef>
                <a:spcPct val="0"/>
              </a:spcBef>
              <a:spcAft>
                <a:spcPts val="0"/>
              </a:spcAft>
              <a:buClrTx/>
              <a:buSzTx/>
              <a:buFontTx/>
              <a:buNone/>
              <a:tabLst/>
              <a:defRPr/>
            </a:pPr>
            <a:r>
              <a:rPr lang="en-CA" sz="2000" dirty="0" smtClean="0">
                <a:latin typeface="+mj-lt"/>
                <a:ea typeface="+mj-ea"/>
                <a:cs typeface="+mj-cs"/>
              </a:rPr>
              <a:t>Mon-				 -arch-			    - y</a:t>
            </a:r>
            <a:endParaRPr kumimoji="0" lang="en-CA" sz="2000" b="0" i="0" u="none" strike="noStrike" kern="1200" cap="none" spc="0" normalizeH="0" baseline="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CA" sz="2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CA" sz="20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6" name="Connecteur droit 15"/>
          <p:cNvCxnSpPr/>
          <p:nvPr/>
        </p:nvCxnSpPr>
        <p:spPr>
          <a:xfrm>
            <a:off x="683568" y="5013176"/>
            <a:ext cx="7992888"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18" name="Connecteur droit 17"/>
          <p:cNvCxnSpPr/>
          <p:nvPr/>
        </p:nvCxnSpPr>
        <p:spPr>
          <a:xfrm>
            <a:off x="683568" y="5373216"/>
            <a:ext cx="7992888" cy="72008"/>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4" name="Connecteur droit 23"/>
          <p:cNvCxnSpPr/>
          <p:nvPr/>
        </p:nvCxnSpPr>
        <p:spPr>
          <a:xfrm rot="5400000">
            <a:off x="2375756" y="5481228"/>
            <a:ext cx="936104"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26" name="Connecteur droit 25"/>
          <p:cNvCxnSpPr/>
          <p:nvPr/>
        </p:nvCxnSpPr>
        <p:spPr>
          <a:xfrm rot="5400000">
            <a:off x="5832140" y="5481228"/>
            <a:ext cx="936104"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Scanning </a:t>
            </a:r>
            <a:endParaRPr lang="fr-CA" dirty="0"/>
          </a:p>
        </p:txBody>
      </p:sp>
      <p:sp>
        <p:nvSpPr>
          <p:cNvPr id="3" name="Espace réservé du contenu 2"/>
          <p:cNvSpPr>
            <a:spLocks noGrp="1"/>
          </p:cNvSpPr>
          <p:nvPr>
            <p:ph idx="1"/>
          </p:nvPr>
        </p:nvSpPr>
        <p:spPr/>
        <p:txBody>
          <a:bodyPr/>
          <a:lstStyle/>
          <a:p>
            <a:pPr algn="ctr">
              <a:buNone/>
            </a:pPr>
            <a:r>
              <a:rPr lang="en-CA" u="sng" dirty="0" smtClean="0"/>
              <a:t>Scanning can help you find specific information faster. </a:t>
            </a:r>
          </a:p>
          <a:p>
            <a:r>
              <a:rPr lang="en-CA" sz="2800" dirty="0" smtClean="0"/>
              <a:t>Determine the words or numbers you are looking for. </a:t>
            </a:r>
          </a:p>
          <a:p>
            <a:r>
              <a:rPr lang="en-CA" sz="2800" dirty="0" smtClean="0"/>
              <a:t>Start at the beginning of an article and quickly pass your eyes over the information in a diagonal direction. </a:t>
            </a:r>
          </a:p>
          <a:p>
            <a:r>
              <a:rPr lang="en-CA" sz="2800" dirty="0" smtClean="0"/>
              <a:t>You are not attempting to make sense of the passage. You just have to</a:t>
            </a:r>
            <a:r>
              <a:rPr lang="en-CA" sz="2800" b="1" dirty="0" smtClean="0"/>
              <a:t> locate the information</a:t>
            </a:r>
            <a:r>
              <a:rPr lang="en-CA" sz="2800" dirty="0" smtClean="0"/>
              <a:t>. </a:t>
            </a:r>
          </a:p>
          <a:p>
            <a:endParaRPr lang="fr-CA" dirty="0" smtClean="0"/>
          </a:p>
          <a:p>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Locating Specific Information </a:t>
            </a:r>
            <a:endParaRPr lang="en-CA" dirty="0"/>
          </a:p>
        </p:txBody>
      </p:sp>
      <p:sp>
        <p:nvSpPr>
          <p:cNvPr id="3" name="Espace réservé du contenu 2"/>
          <p:cNvSpPr>
            <a:spLocks noGrp="1"/>
          </p:cNvSpPr>
          <p:nvPr>
            <p:ph idx="1"/>
          </p:nvPr>
        </p:nvSpPr>
        <p:spPr/>
        <p:txBody>
          <a:bodyPr/>
          <a:lstStyle/>
          <a:p>
            <a:pPr algn="ctr">
              <a:buNone/>
            </a:pPr>
            <a:r>
              <a:rPr lang="en-CA" sz="2400" dirty="0" smtClean="0"/>
              <a:t>For Example: </a:t>
            </a:r>
          </a:p>
          <a:p>
            <a:r>
              <a:rPr lang="en-CA" dirty="0" smtClean="0"/>
              <a:t>What is the article about?</a:t>
            </a:r>
          </a:p>
          <a:p>
            <a:r>
              <a:rPr lang="en-CA" dirty="0" smtClean="0"/>
              <a:t>How many types of reading content questions are there?</a:t>
            </a:r>
          </a:p>
          <a:p>
            <a:r>
              <a:rPr lang="en-CA" dirty="0" smtClean="0"/>
              <a:t>What are some advantages from knowing these different types of questions</a:t>
            </a:r>
            <a:r>
              <a:rPr lang="fr-CA" dirty="0" smtClean="0"/>
              <a:t>?</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Scanning</a:t>
            </a:r>
            <a:endParaRPr lang="fr-CA" dirty="0"/>
          </a:p>
        </p:txBody>
      </p:sp>
      <p:sp>
        <p:nvSpPr>
          <p:cNvPr id="3" name="Espace réservé du contenu 2"/>
          <p:cNvSpPr>
            <a:spLocks noGrp="1"/>
          </p:cNvSpPr>
          <p:nvPr>
            <p:ph idx="1"/>
          </p:nvPr>
        </p:nvSpPr>
        <p:spPr/>
        <p:txBody>
          <a:bodyPr>
            <a:normAutofit fontScale="77500" lnSpcReduction="20000"/>
          </a:bodyPr>
          <a:lstStyle/>
          <a:p>
            <a:pPr algn="ctr">
              <a:buNone/>
            </a:pPr>
            <a:r>
              <a:rPr lang="en-US" dirty="0" smtClean="0"/>
              <a:t>Studying for a Content Test</a:t>
            </a:r>
          </a:p>
          <a:p>
            <a:pPr algn="ctr">
              <a:buNone/>
            </a:pPr>
            <a:endParaRPr lang="fr-CA" dirty="0" smtClean="0"/>
          </a:p>
          <a:p>
            <a:pPr>
              <a:buNone/>
            </a:pPr>
            <a:r>
              <a:rPr lang="en-US" dirty="0" smtClean="0"/>
              <a:t>	</a:t>
            </a:r>
            <a:r>
              <a:rPr lang="en-US" sz="3100" i="1" u="sng" dirty="0" smtClean="0"/>
              <a:t>Preparing yourself for a </a:t>
            </a:r>
            <a:r>
              <a:rPr lang="en-US" sz="3100" b="1" i="1" u="sng" dirty="0" smtClean="0"/>
              <a:t>content test</a:t>
            </a:r>
            <a:r>
              <a:rPr lang="en-US" sz="3100" u="sng" dirty="0" smtClean="0"/>
              <a:t>; or a reading comprehension test</a:t>
            </a:r>
            <a:r>
              <a:rPr lang="en-US" sz="3100" dirty="0" smtClean="0"/>
              <a:t>, can seem intimidating</a:t>
            </a:r>
            <a:r>
              <a:rPr lang="en-US" sz="3100" u="sng" dirty="0" smtClean="0"/>
              <a:t>,</a:t>
            </a:r>
            <a:r>
              <a:rPr lang="en-US" sz="3100" dirty="0" smtClean="0"/>
              <a:t> especially if the idea of reading through lengthy passages and writing long essay answers </a:t>
            </a:r>
            <a:r>
              <a:rPr lang="en-US" sz="3100" b="1" dirty="0" smtClean="0"/>
              <a:t>makes your stomach turn</a:t>
            </a:r>
            <a:r>
              <a:rPr lang="en-US" sz="3100" dirty="0" smtClean="0"/>
              <a:t>. But here are some study tips to help you master even the longest most boring content test.</a:t>
            </a:r>
          </a:p>
          <a:p>
            <a:pPr>
              <a:buNone/>
            </a:pPr>
            <a:r>
              <a:rPr lang="en-US" sz="3100" dirty="0" smtClean="0"/>
              <a:t>	There are </a:t>
            </a:r>
            <a:r>
              <a:rPr lang="en-US" sz="3100" u="sng" dirty="0" smtClean="0"/>
              <a:t>six basic types of reading content questions. </a:t>
            </a:r>
            <a:r>
              <a:rPr lang="en-US" sz="3100" dirty="0" smtClean="0"/>
              <a:t>If you familiarize yourself with this style of questioning ahead of time it </a:t>
            </a:r>
            <a:r>
              <a:rPr lang="en-US" sz="3100" u="sng" dirty="0" smtClean="0"/>
              <a:t>can save you loads of time </a:t>
            </a:r>
            <a:r>
              <a:rPr lang="en-US" sz="3100" dirty="0" smtClean="0"/>
              <a:t>when taking a content test, because </a:t>
            </a:r>
            <a:r>
              <a:rPr lang="en-US" sz="3100" u="sng" dirty="0" smtClean="0"/>
              <a:t>you can </a:t>
            </a:r>
            <a:r>
              <a:rPr lang="en-US" sz="3100" b="1" u="sng" dirty="0" smtClean="0"/>
              <a:t>pick apart </a:t>
            </a:r>
            <a:r>
              <a:rPr lang="en-US" sz="3100" u="sng" dirty="0" smtClean="0"/>
              <a:t>the content question</a:t>
            </a:r>
            <a:r>
              <a:rPr lang="en-US" sz="3100" dirty="0" smtClean="0"/>
              <a:t>, </a:t>
            </a:r>
            <a:r>
              <a:rPr lang="en-US" sz="3100" u="sng" dirty="0" smtClean="0"/>
              <a:t>find the important sections </a:t>
            </a:r>
            <a:r>
              <a:rPr lang="en-US" sz="3100" dirty="0" smtClean="0"/>
              <a:t>of the passage, and </a:t>
            </a:r>
            <a:r>
              <a:rPr lang="en-US" sz="3100" u="sng" dirty="0" smtClean="0"/>
              <a:t>focus your answers</a:t>
            </a:r>
            <a:r>
              <a:rPr lang="en-US" sz="3100" dirty="0" smtClean="0"/>
              <a:t>.</a:t>
            </a:r>
          </a:p>
          <a:p>
            <a:pPr>
              <a:buNone/>
            </a:pP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sz="4800" dirty="0" smtClean="0"/>
              <a:t>Skimming </a:t>
            </a:r>
            <a:r>
              <a:rPr lang="en-CA" dirty="0" smtClean="0"/>
              <a:t/>
            </a:r>
            <a:br>
              <a:rPr lang="en-CA" dirty="0" smtClean="0"/>
            </a:br>
            <a:r>
              <a:rPr lang="en-CA" sz="2400" dirty="0" smtClean="0"/>
              <a:t>Getting the gist of it!</a:t>
            </a:r>
            <a:endParaRPr lang="en-CA" sz="2400" dirty="0"/>
          </a:p>
        </p:txBody>
      </p:sp>
      <p:sp>
        <p:nvSpPr>
          <p:cNvPr id="3" name="Espace réservé du contenu 2"/>
          <p:cNvSpPr>
            <a:spLocks noGrp="1"/>
          </p:cNvSpPr>
          <p:nvPr>
            <p:ph idx="1"/>
          </p:nvPr>
        </p:nvSpPr>
        <p:spPr/>
        <p:txBody>
          <a:bodyPr/>
          <a:lstStyle/>
          <a:p>
            <a:pPr algn="ctr">
              <a:buNone/>
            </a:pPr>
            <a:r>
              <a:rPr lang="en-CA" dirty="0" smtClean="0"/>
              <a:t>Skimming is looking at a text quickly to get the </a:t>
            </a:r>
            <a:r>
              <a:rPr lang="en-CA" u="sng" dirty="0" smtClean="0"/>
              <a:t>main idea </a:t>
            </a:r>
            <a:r>
              <a:rPr lang="en-CA" dirty="0" smtClean="0"/>
              <a:t>without reading every word. </a:t>
            </a:r>
          </a:p>
          <a:p>
            <a:r>
              <a:rPr lang="en-CA" sz="2400" dirty="0" smtClean="0"/>
              <a:t>Read the title</a:t>
            </a:r>
          </a:p>
          <a:p>
            <a:r>
              <a:rPr lang="en-CA" sz="2400" dirty="0" smtClean="0"/>
              <a:t>Read the subheadings</a:t>
            </a:r>
          </a:p>
          <a:p>
            <a:r>
              <a:rPr lang="en-CA" sz="2400" dirty="0" smtClean="0"/>
              <a:t>Look at the illustrations, figures, charts, or tables and understand their purpose. </a:t>
            </a:r>
          </a:p>
          <a:p>
            <a:r>
              <a:rPr lang="en-CA" sz="2400" dirty="0" smtClean="0"/>
              <a:t>Read the introduction of the paragraph, which usually contains the main idea. (first sentence)</a:t>
            </a:r>
          </a:p>
          <a:p>
            <a:r>
              <a:rPr lang="en-CA" sz="2400" dirty="0" smtClean="0"/>
              <a:t>Read the last sentence of the paragraph.</a:t>
            </a:r>
          </a:p>
          <a:p>
            <a:pPr>
              <a:buNone/>
            </a:pPr>
            <a:endParaRPr lang="fr-CA" sz="2400" dirty="0" smtClean="0"/>
          </a:p>
          <a:p>
            <a:endParaRPr lang="fr-C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en-CA" dirty="0" smtClean="0"/>
              <a:t>(Continued)</a:t>
            </a:r>
          </a:p>
          <a:p>
            <a:r>
              <a:rPr lang="en-CA" sz="2400" dirty="0" smtClean="0"/>
              <a:t>Look at words underlined, in bold or in italics and read them.</a:t>
            </a:r>
          </a:p>
          <a:p>
            <a:r>
              <a:rPr lang="en-CA" sz="2400" dirty="0" smtClean="0"/>
              <a:t>In longer passages,  look at the final paragraph, particularly the last sentence and find the author’s conclusion</a:t>
            </a:r>
          </a:p>
          <a:p>
            <a:r>
              <a:rPr lang="en-CA" sz="2400" dirty="0" smtClean="0"/>
              <a:t>Highlight all information you think is important. </a:t>
            </a:r>
          </a:p>
          <a:p>
            <a:endParaRPr lang="fr-CA" dirty="0"/>
          </a:p>
        </p:txBody>
      </p:sp>
      <p:sp>
        <p:nvSpPr>
          <p:cNvPr id="5" name="Titre 1"/>
          <p:cNvSpPr>
            <a:spLocks noGrp="1"/>
          </p:cNvSpPr>
          <p:nvPr>
            <p:ph type="title"/>
          </p:nvPr>
        </p:nvSpPr>
        <p:spPr/>
        <p:txBody>
          <a:bodyPr>
            <a:normAutofit/>
          </a:bodyPr>
          <a:lstStyle/>
          <a:p>
            <a:r>
              <a:rPr lang="en-CA" sz="4000" dirty="0" smtClean="0"/>
              <a:t>Skimming </a:t>
            </a:r>
            <a:r>
              <a:rPr lang="en-CA" sz="2200" dirty="0" smtClean="0"/>
              <a:t/>
            </a:r>
            <a:br>
              <a:rPr lang="en-CA" sz="2200" dirty="0" smtClean="0"/>
            </a:br>
            <a:r>
              <a:rPr lang="en-CA" sz="2200" dirty="0" smtClean="0"/>
              <a:t>Getting the gist of it!</a:t>
            </a:r>
            <a:endParaRPr lang="en-CA" sz="2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409</Words>
  <Application>Microsoft Office PowerPoint</Application>
  <PresentationFormat>Affichage à l'écran (4:3)</PresentationFormat>
  <Paragraphs>60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Building Strategies</vt:lpstr>
      <vt:lpstr>Using Context Clues </vt:lpstr>
      <vt:lpstr>Recognizing Cognates </vt:lpstr>
      <vt:lpstr>Using Word Analysis</vt:lpstr>
      <vt:lpstr>Scanning </vt:lpstr>
      <vt:lpstr>Locating Specific Information </vt:lpstr>
      <vt:lpstr>Scanning</vt:lpstr>
      <vt:lpstr>Skimming  Getting the gist of it!</vt:lpstr>
      <vt:lpstr>Skimming  Getting the gist of it!</vt:lpstr>
      <vt:lpstr>Skimming</vt:lpstr>
    </vt:vector>
  </TitlesOfParts>
  <Company>Cégep François-Xavier-Garneau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Strategies</dc:title>
  <dc:creator>Employé</dc:creator>
  <cp:lastModifiedBy>Employé</cp:lastModifiedBy>
  <cp:revision>15</cp:revision>
  <dcterms:created xsi:type="dcterms:W3CDTF">2011-09-07T14:24:42Z</dcterms:created>
  <dcterms:modified xsi:type="dcterms:W3CDTF">2011-09-09T14:33:14Z</dcterms:modified>
</cp:coreProperties>
</file>