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61" r:id="rId4"/>
    <p:sldId id="262" r:id="rId5"/>
    <p:sldId id="263" r:id="rId6"/>
    <p:sldId id="264" r:id="rId7"/>
    <p:sldId id="265" r:id="rId8"/>
    <p:sldId id="267" r:id="rId9"/>
    <p:sldId id="268" r:id="rId10"/>
    <p:sldId id="269" r:id="rId11"/>
    <p:sldId id="270" r:id="rId12"/>
    <p:sldId id="259" r:id="rId13"/>
    <p:sldId id="272" r:id="rId14"/>
    <p:sldId id="271" r:id="rId15"/>
    <p:sldId id="273" r:id="rId16"/>
    <p:sldId id="275" r:id="rId17"/>
    <p:sldId id="276"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59A45-BD38-46C2-8184-5D391050C783}" type="datetimeFigureOut">
              <a:rPr lang="en-US" smtClean="0"/>
              <a:pPr/>
              <a:t>10/6/2011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C5178F-34B8-476D-9F9C-DF291CE1B5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The</a:t>
            </a:r>
            <a:r>
              <a:rPr lang="en-AU" baseline="0" dirty="0" smtClean="0"/>
              <a:t> cause of the problem</a:t>
            </a:r>
            <a:endParaRPr lang="en-AU" dirty="0" smtClean="0"/>
          </a:p>
        </p:txBody>
      </p:sp>
      <p:sp>
        <p:nvSpPr>
          <p:cNvPr id="4" name="Slide Number Placeholder 3"/>
          <p:cNvSpPr>
            <a:spLocks noGrp="1"/>
          </p:cNvSpPr>
          <p:nvPr>
            <p:ph type="sldNum" sz="quarter" idx="5"/>
          </p:nvPr>
        </p:nvSpPr>
        <p:spPr/>
        <p:txBody>
          <a:bodyPr/>
          <a:lstStyle/>
          <a:p>
            <a:pPr>
              <a:defRPr/>
            </a:pPr>
            <a:fld id="{A0FEBDA8-8DD6-49B1-AF3E-1D51603E8648}"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When you talk to council in MBRC, they cannot put a figure yet on the size of the Caboolture Central development.</a:t>
            </a:r>
          </a:p>
          <a:p>
            <a:r>
              <a:rPr lang="en-AU" dirty="0" smtClean="0"/>
              <a:t>As a result of the jobs development in Brisbane and the ATC, do we think this percentage will increase?</a:t>
            </a:r>
          </a:p>
          <a:p>
            <a:endParaRPr lang="en-AU" dirty="0" smtClean="0"/>
          </a:p>
          <a:p>
            <a:r>
              <a:rPr lang="en-AU" dirty="0" smtClean="0"/>
              <a:t>Population  growth says yes. because </a:t>
            </a:r>
            <a:r>
              <a:rPr lang="en-AU" dirty="0" err="1" smtClean="0"/>
              <a:t>bris</a:t>
            </a:r>
            <a:r>
              <a:rPr lang="en-AU" dirty="0" smtClean="0"/>
              <a:t> and ATC is where the jobs are.</a:t>
            </a:r>
          </a:p>
          <a:p>
            <a:r>
              <a:rPr lang="en-AU" dirty="0" smtClean="0"/>
              <a:t>So, population in SC and Moreton increases, but the bulk</a:t>
            </a:r>
            <a:r>
              <a:rPr lang="en-AU" baseline="0" dirty="0" smtClean="0"/>
              <a:t> of the jobs are in Brisbane.</a:t>
            </a:r>
            <a:endParaRPr lang="en-US" dirty="0"/>
          </a:p>
        </p:txBody>
      </p:sp>
      <p:sp>
        <p:nvSpPr>
          <p:cNvPr id="4" name="Slide Number Placeholder 3"/>
          <p:cNvSpPr>
            <a:spLocks noGrp="1"/>
          </p:cNvSpPr>
          <p:nvPr>
            <p:ph type="sldNum" sz="quarter" idx="10"/>
          </p:nvPr>
        </p:nvSpPr>
        <p:spPr/>
        <p:txBody>
          <a:bodyPr/>
          <a:lstStyle/>
          <a:p>
            <a:pPr>
              <a:defRPr/>
            </a:pPr>
            <a:fld id="{128DAD9D-C2F5-4A11-BC7A-8A0514D3DE30}"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Can you imagine where the Anzac Ave morning bottleneck will start then? Where will they all park when they get to their destination</a:t>
            </a:r>
            <a:endParaRPr lang="en-US" dirty="0"/>
          </a:p>
        </p:txBody>
      </p:sp>
      <p:sp>
        <p:nvSpPr>
          <p:cNvPr id="4" name="Slide Number Placeholder 3"/>
          <p:cNvSpPr>
            <a:spLocks noGrp="1"/>
          </p:cNvSpPr>
          <p:nvPr>
            <p:ph type="sldNum" sz="quarter" idx="10"/>
          </p:nvPr>
        </p:nvSpPr>
        <p:spPr/>
        <p:txBody>
          <a:bodyPr/>
          <a:lstStyle/>
          <a:p>
            <a:pPr>
              <a:defRPr/>
            </a:pPr>
            <a:fld id="{128DAD9D-C2F5-4A11-BC7A-8A0514D3DE30}"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Disproportionate jobs focus on Brisbane. Moreton doesn’t share the growth of Brisbane</a:t>
            </a:r>
            <a:r>
              <a:rPr lang="en-AU" baseline="0" dirty="0" smtClean="0"/>
              <a:t> and Sunshine Coast, because of the 57% that work to the south of the region.</a:t>
            </a:r>
          </a:p>
          <a:p>
            <a:r>
              <a:rPr lang="en-AU" baseline="0" dirty="0" smtClean="0"/>
              <a:t>Why doesn’t it keep pace with the Sunshine Coast??  Because, in its own way  it is  a dormitory region for Brisbane.</a:t>
            </a:r>
          </a:p>
          <a:p>
            <a:r>
              <a:rPr lang="en-AU" baseline="0" dirty="0" smtClean="0"/>
              <a:t>As the SC gets ‘ </a:t>
            </a:r>
            <a:r>
              <a:rPr lang="en-AU" baseline="0" dirty="0" err="1" smtClean="0"/>
              <a:t>furhter</a:t>
            </a:r>
            <a:r>
              <a:rPr lang="en-AU" baseline="0" dirty="0" smtClean="0"/>
              <a:t> away from Brisbane in travel time, more people seek, and perhaps, find work within the region.</a:t>
            </a:r>
            <a:endParaRPr lang="en-AU" dirty="0" smtClean="0"/>
          </a:p>
        </p:txBody>
      </p:sp>
      <p:sp>
        <p:nvSpPr>
          <p:cNvPr id="4" name="Slide Number Placeholder 3"/>
          <p:cNvSpPr>
            <a:spLocks noGrp="1"/>
          </p:cNvSpPr>
          <p:nvPr>
            <p:ph type="sldNum" sz="quarter" idx="5"/>
          </p:nvPr>
        </p:nvSpPr>
        <p:spPr/>
        <p:txBody>
          <a:bodyPr/>
          <a:lstStyle/>
          <a:p>
            <a:pPr>
              <a:defRPr/>
            </a:pPr>
            <a:fld id="{1B5948B3-8880-4DF7-8935-3A92073BF9F7}"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Here it is in another guise. Yes. Disproportionate number of jobs in Brisbane. It’s the fact that </a:t>
            </a:r>
            <a:r>
              <a:rPr lang="en-AU" b="1" dirty="0" smtClean="0"/>
              <a:t>it is the Economic engine </a:t>
            </a:r>
            <a:r>
              <a:rPr lang="en-AU" dirty="0" smtClean="0"/>
              <a:t>that is creating the issue in the transport corridor</a:t>
            </a:r>
          </a:p>
        </p:txBody>
      </p:sp>
      <p:sp>
        <p:nvSpPr>
          <p:cNvPr id="4" name="Slide Number Placeholder 3"/>
          <p:cNvSpPr>
            <a:spLocks noGrp="1"/>
          </p:cNvSpPr>
          <p:nvPr>
            <p:ph type="sldNum" sz="quarter" idx="5"/>
          </p:nvPr>
        </p:nvSpPr>
        <p:spPr/>
        <p:txBody>
          <a:bodyPr/>
          <a:lstStyle/>
          <a:p>
            <a:pPr>
              <a:defRPr/>
            </a:pPr>
            <a:fld id="{072CC478-8BD7-42C7-BC02-B7EE997F07BA}"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Why the development has to be in SEQ . The last sentence is the salient point</a:t>
            </a:r>
          </a:p>
        </p:txBody>
      </p:sp>
      <p:sp>
        <p:nvSpPr>
          <p:cNvPr id="4" name="Slide Number Placeholder 3"/>
          <p:cNvSpPr>
            <a:spLocks noGrp="1"/>
          </p:cNvSpPr>
          <p:nvPr>
            <p:ph type="sldNum" sz="quarter" idx="5"/>
          </p:nvPr>
        </p:nvSpPr>
        <p:spPr/>
        <p:txBody>
          <a:bodyPr/>
          <a:lstStyle/>
          <a:p>
            <a:pPr>
              <a:defRPr/>
            </a:pPr>
            <a:fld id="{015F69B3-1C43-4E29-AAC6-F91B4D3957D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Two main centres stand out: Inner Brisbane and ATC. Is more</a:t>
            </a:r>
            <a:r>
              <a:rPr lang="en-AU" baseline="0" dirty="0" smtClean="0"/>
              <a:t> infrastructure required NOW? You have all travelled on the Bruce highway and Gateway motorway..  Some of the constraints are, a central river that inhibits transport from the south to ATC, from the west, and a flood of traffic into the CBD each morning from all directions. Try getting into Brisbane central from SC at 7.00am in less than 1.5 hours. It takes 1.75 hours by train  from Landsborough not  including a 15 min drive from Mooloolaba to get to Roma street. Say 2 hrs, door to door. That is each day.  It’s even longer and more difficult to get to the ATC from the north. You can get a train from Roma </a:t>
            </a:r>
            <a:r>
              <a:rPr lang="en-AU" baseline="0" dirty="0" err="1" smtClean="0"/>
              <a:t>st</a:t>
            </a:r>
            <a:r>
              <a:rPr lang="en-AU" baseline="0" dirty="0" smtClean="0"/>
              <a:t> to Airport, at $15 each way, and a further 20 min trip.</a:t>
            </a:r>
            <a:endParaRPr lang="en-AU" dirty="0" smtClean="0"/>
          </a:p>
        </p:txBody>
      </p:sp>
      <p:sp>
        <p:nvSpPr>
          <p:cNvPr id="4" name="Slide Number Placeholder 3"/>
          <p:cNvSpPr>
            <a:spLocks noGrp="1"/>
          </p:cNvSpPr>
          <p:nvPr>
            <p:ph type="sldNum" sz="quarter" idx="5"/>
          </p:nvPr>
        </p:nvSpPr>
        <p:spPr/>
        <p:txBody>
          <a:bodyPr/>
          <a:lstStyle/>
          <a:p>
            <a:pPr>
              <a:defRPr/>
            </a:pPr>
            <a:fld id="{C42E0057-A8B8-4679-93F0-5A76448EBCF7}"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AU" dirty="0" smtClean="0"/>
              <a:t>So, what impact do increasing travel times have on job uptake? -  what do the figures mean? People like to live within 45 min of work &amp; 15 min from the shops. (or have travel routes that enable them to travel significant distances in a short time, rather than the other way around.)</a:t>
            </a:r>
          </a:p>
        </p:txBody>
      </p:sp>
      <p:sp>
        <p:nvSpPr>
          <p:cNvPr id="4" name="Slide Number Placeholder 3"/>
          <p:cNvSpPr>
            <a:spLocks noGrp="1"/>
          </p:cNvSpPr>
          <p:nvPr>
            <p:ph type="sldNum" sz="quarter" idx="5"/>
          </p:nvPr>
        </p:nvSpPr>
        <p:spPr/>
        <p:txBody>
          <a:bodyPr/>
          <a:lstStyle/>
          <a:p>
            <a:pPr>
              <a:defRPr/>
            </a:pPr>
            <a:fld id="{4DA65926-FA8D-4665-9E7E-416AF689E313}"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Now this is all my own work. Green vertical</a:t>
            </a:r>
            <a:r>
              <a:rPr lang="en-AU" baseline="0" dirty="0" smtClean="0"/>
              <a:t> line is Bruce </a:t>
            </a:r>
            <a:r>
              <a:rPr lang="en-AU" baseline="0" dirty="0" err="1" smtClean="0"/>
              <a:t>h’way</a:t>
            </a:r>
            <a:r>
              <a:rPr lang="en-AU" baseline="0" dirty="0" smtClean="0"/>
              <a:t>, towns are in purple, new developments with some indicators of population size are blue and the major areas for employment are in red</a:t>
            </a:r>
            <a:endParaRPr lang="en-US" dirty="0"/>
          </a:p>
        </p:txBody>
      </p:sp>
      <p:sp>
        <p:nvSpPr>
          <p:cNvPr id="4" name="Slide Number Placeholder 3"/>
          <p:cNvSpPr>
            <a:spLocks noGrp="1"/>
          </p:cNvSpPr>
          <p:nvPr>
            <p:ph type="sldNum" sz="quarter" idx="10"/>
          </p:nvPr>
        </p:nvSpPr>
        <p:spPr/>
        <p:txBody>
          <a:bodyPr/>
          <a:lstStyle/>
          <a:p>
            <a:pPr>
              <a:defRPr/>
            </a:pPr>
            <a:fld id="{128DAD9D-C2F5-4A11-BC7A-8A0514D3DE30}"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4" name="Slide Number Placeholder 3"/>
          <p:cNvSpPr>
            <a:spLocks noGrp="1"/>
          </p:cNvSpPr>
          <p:nvPr>
            <p:ph type="sldNum" sz="quarter" idx="5"/>
          </p:nvPr>
        </p:nvSpPr>
        <p:spPr/>
        <p:txBody>
          <a:bodyPr/>
          <a:lstStyle/>
          <a:p>
            <a:pPr>
              <a:defRPr/>
            </a:pPr>
            <a:fld id="{F7344D09-4F58-4BD4-B0BF-7FFD46C153B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Do we think this percentage will increase?</a:t>
            </a:r>
            <a:endParaRPr lang="en-US" dirty="0"/>
          </a:p>
        </p:txBody>
      </p:sp>
      <p:sp>
        <p:nvSpPr>
          <p:cNvPr id="4" name="Slide Number Placeholder 3"/>
          <p:cNvSpPr>
            <a:spLocks noGrp="1"/>
          </p:cNvSpPr>
          <p:nvPr>
            <p:ph type="sldNum" sz="quarter" idx="10"/>
          </p:nvPr>
        </p:nvSpPr>
        <p:spPr/>
        <p:txBody>
          <a:bodyPr/>
          <a:lstStyle/>
          <a:p>
            <a:pPr>
              <a:defRPr/>
            </a:pPr>
            <a:fld id="{128DAD9D-C2F5-4A11-BC7A-8A0514D3DE30}"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412959-FA10-423E-BAB6-DDCEF5E70E5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12959-FA10-423E-BAB6-DDCEF5E70E5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12959-FA10-423E-BAB6-DDCEF5E70E5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412959-FA10-423E-BAB6-DDCEF5E70E5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412959-FA10-423E-BAB6-DDCEF5E70E56}" type="datetimeFigureOut">
              <a:rPr lang="en-US" smtClean="0"/>
              <a:pPr/>
              <a:t>10/6/2011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412959-FA10-423E-BAB6-DDCEF5E70E56}"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412959-FA10-423E-BAB6-DDCEF5E70E56}" type="datetimeFigureOut">
              <a:rPr lang="en-US" smtClean="0"/>
              <a:pPr/>
              <a:t>10/6/2011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412959-FA10-423E-BAB6-DDCEF5E70E56}" type="datetimeFigureOut">
              <a:rPr lang="en-US" smtClean="0"/>
              <a:pPr/>
              <a:t>10/6/2011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12959-FA10-423E-BAB6-DDCEF5E70E56}" type="datetimeFigureOut">
              <a:rPr lang="en-US" smtClean="0"/>
              <a:pPr/>
              <a:t>10/6/2011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12959-FA10-423E-BAB6-DDCEF5E70E56}"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12959-FA10-423E-BAB6-DDCEF5E70E56}" type="datetimeFigureOut">
              <a:rPr lang="en-US" smtClean="0"/>
              <a:pPr/>
              <a:t>10/6/2011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05C6FC-8BD0-4496-9D37-A2B0B129A3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12959-FA10-423E-BAB6-DDCEF5E70E56}" type="datetimeFigureOut">
              <a:rPr lang="en-US" smtClean="0"/>
              <a:pPr/>
              <a:t>10/6/2011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05C6FC-8BD0-4496-9D37-A2B0B129A3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jpeg" TargetMode="Externa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jpeg"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5576" y="1772816"/>
            <a:ext cx="7560840" cy="3672408"/>
          </a:xfrm>
        </p:spPr>
        <p:txBody>
          <a:bodyPr>
            <a:normAutofit lnSpcReduction="10000"/>
          </a:bodyPr>
          <a:lstStyle/>
          <a:p>
            <a:pPr>
              <a:defRPr/>
            </a:pPr>
            <a:r>
              <a:rPr lang="en-US" b="1" dirty="0">
                <a:solidFill>
                  <a:srgbClr val="FF0000"/>
                </a:solidFill>
              </a:rPr>
              <a:t>The Northern Corridor Partnership</a:t>
            </a:r>
            <a:br>
              <a:rPr lang="en-US" b="1" dirty="0">
                <a:solidFill>
                  <a:srgbClr val="FF0000"/>
                </a:solidFill>
              </a:rPr>
            </a:br>
            <a:r>
              <a:rPr lang="en-US" b="1" dirty="0">
                <a:solidFill>
                  <a:srgbClr val="FF0000"/>
                </a:solidFill>
              </a:rPr>
              <a:t>Second Forum Tuesday 11</a:t>
            </a:r>
            <a:r>
              <a:rPr lang="en-US" b="1" baseline="30000" dirty="0">
                <a:solidFill>
                  <a:srgbClr val="FF0000"/>
                </a:solidFill>
              </a:rPr>
              <a:t>th</a:t>
            </a:r>
            <a:r>
              <a:rPr lang="en-US" b="1" dirty="0">
                <a:solidFill>
                  <a:srgbClr val="FF0000"/>
                </a:solidFill>
              </a:rPr>
              <a:t> October </a:t>
            </a:r>
            <a:r>
              <a:rPr lang="en-US" b="1" dirty="0" smtClean="0">
                <a:solidFill>
                  <a:srgbClr val="FF0000"/>
                </a:solidFill>
              </a:rPr>
              <a:t>2011</a:t>
            </a:r>
          </a:p>
          <a:p>
            <a:pPr>
              <a:defRPr/>
            </a:pPr>
            <a:endParaRPr lang="en-AU" b="1" dirty="0" smtClean="0">
              <a:solidFill>
                <a:schemeClr val="tx2">
                  <a:lumMod val="60000"/>
                  <a:lumOff val="40000"/>
                </a:schemeClr>
              </a:solidFill>
              <a:cs typeface="Arial" charset="0"/>
            </a:endParaRPr>
          </a:p>
          <a:p>
            <a:pPr>
              <a:defRPr/>
            </a:pPr>
            <a:r>
              <a:rPr lang="en-AU" b="1" dirty="0" smtClean="0">
                <a:solidFill>
                  <a:schemeClr val="tx2">
                    <a:lumMod val="60000"/>
                    <a:lumOff val="40000"/>
                  </a:schemeClr>
                </a:solidFill>
                <a:cs typeface="Arial" charset="0"/>
              </a:rPr>
              <a:t>Tom </a:t>
            </a:r>
            <a:r>
              <a:rPr lang="en-AU" b="1" dirty="0">
                <a:solidFill>
                  <a:schemeClr val="tx2">
                    <a:lumMod val="60000"/>
                    <a:lumOff val="40000"/>
                  </a:schemeClr>
                </a:solidFill>
                <a:cs typeface="Arial" charset="0"/>
              </a:rPr>
              <a:t>McCue &amp;</a:t>
            </a:r>
            <a:r>
              <a:rPr lang="en-AU" b="1" dirty="0" smtClean="0">
                <a:solidFill>
                  <a:schemeClr val="tx2">
                    <a:lumMod val="60000"/>
                    <a:lumOff val="40000"/>
                  </a:schemeClr>
                </a:solidFill>
                <a:cs typeface="Arial" charset="0"/>
              </a:rPr>
              <a:t> Geoff Timm</a:t>
            </a:r>
            <a:endParaRPr lang="en-AU" b="1" dirty="0">
              <a:solidFill>
                <a:schemeClr val="tx2">
                  <a:lumMod val="60000"/>
                  <a:lumOff val="40000"/>
                </a:schemeClr>
              </a:solidFill>
              <a:cs typeface="Arial" charset="0"/>
            </a:endParaRPr>
          </a:p>
          <a:p>
            <a:pPr>
              <a:defRPr/>
            </a:pPr>
            <a:endParaRPr lang="en-AU" b="1" dirty="0">
              <a:solidFill>
                <a:schemeClr val="tx2">
                  <a:lumMod val="60000"/>
                  <a:lumOff val="40000"/>
                </a:schemeClr>
              </a:solidFill>
              <a:cs typeface="Arial" charset="0"/>
            </a:endParaRPr>
          </a:p>
          <a:p>
            <a:pPr>
              <a:defRPr/>
            </a:pPr>
            <a:r>
              <a:rPr lang="en-AU" b="1" dirty="0">
                <a:solidFill>
                  <a:schemeClr val="tx2">
                    <a:lumMod val="60000"/>
                    <a:lumOff val="40000"/>
                  </a:schemeClr>
                </a:solidFill>
                <a:cs typeface="Arial" charset="0"/>
              </a:rPr>
              <a:t>Partnership Brokers</a:t>
            </a:r>
          </a:p>
          <a:p>
            <a:pPr>
              <a:defRPr/>
            </a:pPr>
            <a:r>
              <a:rPr lang="en-AU" b="1" dirty="0">
                <a:solidFill>
                  <a:schemeClr val="tx2">
                    <a:lumMod val="60000"/>
                    <a:lumOff val="40000"/>
                  </a:schemeClr>
                </a:solidFill>
                <a:cs typeface="Arial" charset="0"/>
              </a:rPr>
              <a:t>Queensland Youth Industry Links</a:t>
            </a:r>
          </a:p>
          <a:p>
            <a:pPr>
              <a:defRPr/>
            </a:pPr>
            <a:endParaRPr lang="en-AU" dirty="0" smtClean="0">
              <a:solidFill>
                <a:schemeClr val="tx2">
                  <a:lumMod val="60000"/>
                  <a:lumOff val="40000"/>
                </a:schemeClr>
              </a:solidFill>
              <a:cs typeface="Arial" charset="0"/>
            </a:endParaRPr>
          </a:p>
          <a:p>
            <a:pPr>
              <a:defRPr/>
            </a:pPr>
            <a:endParaRPr lang="en-AU" dirty="0">
              <a:solidFill>
                <a:schemeClr val="tx2">
                  <a:lumMod val="60000"/>
                  <a:lumOff val="40000"/>
                </a:schemeClr>
              </a:solidFill>
              <a:cs typeface="Arial" charset="0"/>
            </a:endParaRPr>
          </a:p>
          <a:p>
            <a:pPr>
              <a:defRPr/>
            </a:pPr>
            <a:endParaRPr lang="en-AU" dirty="0">
              <a:solidFill>
                <a:schemeClr val="tx2">
                  <a:lumMod val="60000"/>
                  <a:lumOff val="40000"/>
                </a:schemeClr>
              </a:solidFill>
              <a:cs typeface="Arial" charset="0"/>
            </a:endParaRPr>
          </a:p>
          <a:p>
            <a:pPr>
              <a:defRPr/>
            </a:pPr>
            <a:endParaRPr lang="en-AU" sz="2400" dirty="0">
              <a:cs typeface="Arial" charset="0"/>
            </a:endParaRPr>
          </a:p>
          <a:p>
            <a:endParaRPr lang="en-US" dirty="0"/>
          </a:p>
        </p:txBody>
      </p:sp>
      <p:pic>
        <p:nvPicPr>
          <p:cNvPr id="4" name="Picture 2" descr="cid:image002.jpg@01CBE4B8.1C4217C0"/>
          <p:cNvPicPr>
            <a:picLocks noChangeAspect="1" noChangeArrowheads="1"/>
          </p:cNvPicPr>
          <p:nvPr/>
        </p:nvPicPr>
        <p:blipFill>
          <a:blip r:embed="rId2" cstate="print"/>
          <a:srcRect/>
          <a:stretch>
            <a:fillRect/>
          </a:stretch>
        </p:blipFill>
        <p:spPr bwMode="auto">
          <a:xfrm>
            <a:off x="3347864" y="5661248"/>
            <a:ext cx="2743200" cy="400050"/>
          </a:xfrm>
          <a:prstGeom prst="rect">
            <a:avLst/>
          </a:prstGeom>
          <a:noFill/>
          <a:ln w="9525">
            <a:noFill/>
            <a:miter lim="800000"/>
            <a:headEnd/>
            <a:tailEnd/>
          </a:ln>
        </p:spPr>
      </p:pic>
      <p:sp>
        <p:nvSpPr>
          <p:cNvPr id="5" name="Title 1" descr="media\image11.jpeg"/>
          <p:cNvSpPr txBox="1">
            <a:spLocks noGrp="1"/>
          </p:cNvSpPr>
          <p:nvPr>
            <p:ph type="ctrTitle"/>
          </p:nvPr>
        </p:nvSpPr>
        <p:spPr>
          <a:xfrm>
            <a:off x="684213" y="549275"/>
            <a:ext cx="7772400" cy="1223541"/>
          </a:xfrm>
          <a:prstGeom prst="rect">
            <a:avLst/>
          </a:prstGeom>
          <a:blipFill dpi="0" rotWithShape="1">
            <a:blip r:embed="rId3" r:link="rId4"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edia\image11.jpeg"/>
          <p:cNvSpPr txBox="1">
            <a:spLocks/>
          </p:cNvSpPr>
          <p:nvPr/>
        </p:nvSpPr>
        <p:spPr>
          <a:xfrm>
            <a:off x="395536" y="260648"/>
            <a:ext cx="8229600" cy="1143000"/>
          </a:xfrm>
          <a:prstGeom prst="rect">
            <a:avLst/>
          </a:prstGeom>
          <a:blipFill dpi="0" rotWithShape="1">
            <a:blip r:embed="rId3" r:link="rId4" cstate="print"/>
            <a:srcRect/>
            <a:stretch>
              <a:fillRect/>
            </a:stretch>
          </a:blipFill>
        </p:spPr>
        <p:txBody>
          <a:bodyPr/>
          <a:lstStyle/>
          <a:p>
            <a:pPr algn="ctr" eaLnBrk="0">
              <a:defRPr/>
            </a:pPr>
            <a:r>
              <a:rPr lang="en-AU" sz="3600">
                <a:latin typeface="+mj-lt"/>
                <a:ea typeface="+mj-ea"/>
                <a:cs typeface="+mj-cs"/>
              </a:rPr>
              <a:t>                              </a:t>
            </a:r>
          </a:p>
        </p:txBody>
      </p:sp>
      <p:sp>
        <p:nvSpPr>
          <p:cNvPr id="3" name="Title 2"/>
          <p:cNvSpPr>
            <a:spLocks noGrp="1"/>
          </p:cNvSpPr>
          <p:nvPr>
            <p:ph type="ctrTitle"/>
          </p:nvPr>
        </p:nvSpPr>
        <p:spPr>
          <a:xfrm>
            <a:off x="611560" y="1340768"/>
            <a:ext cx="7772400" cy="1470025"/>
          </a:xfrm>
        </p:spPr>
        <p:txBody>
          <a:bodyPr/>
          <a:lstStyle/>
          <a:p>
            <a:r>
              <a:rPr lang="en-AU" b="1" dirty="0" smtClean="0">
                <a:solidFill>
                  <a:schemeClr val="tx2"/>
                </a:solidFill>
              </a:rPr>
              <a:t>To summarise..</a:t>
            </a:r>
            <a:endParaRPr lang="en-US" b="1" dirty="0">
              <a:solidFill>
                <a:schemeClr val="tx2"/>
              </a:solidFill>
            </a:endParaRPr>
          </a:p>
        </p:txBody>
      </p:sp>
      <p:sp>
        <p:nvSpPr>
          <p:cNvPr id="4" name="Subtitle 3"/>
          <p:cNvSpPr>
            <a:spLocks noGrp="1"/>
          </p:cNvSpPr>
          <p:nvPr>
            <p:ph type="subTitle" idx="1"/>
          </p:nvPr>
        </p:nvSpPr>
        <p:spPr>
          <a:xfrm>
            <a:off x="1371600" y="2276872"/>
            <a:ext cx="6400800" cy="4392488"/>
          </a:xfrm>
        </p:spPr>
        <p:txBody>
          <a:bodyPr>
            <a:normAutofit fontScale="92500" lnSpcReduction="10000"/>
          </a:bodyPr>
          <a:lstStyle/>
          <a:p>
            <a:r>
              <a:rPr lang="en-AU" b="1" dirty="0" smtClean="0">
                <a:solidFill>
                  <a:srgbClr val="FF0000"/>
                </a:solidFill>
              </a:rPr>
              <a:t>Residential development</a:t>
            </a:r>
          </a:p>
          <a:p>
            <a:r>
              <a:rPr lang="en-AU" b="1" dirty="0" smtClean="0">
                <a:solidFill>
                  <a:srgbClr val="FF0000"/>
                </a:solidFill>
              </a:rPr>
              <a:t>Sunshine Coast.</a:t>
            </a:r>
          </a:p>
          <a:p>
            <a:pPr>
              <a:buFont typeface="Arial" pitchFamily="34" charset="0"/>
              <a:buChar char="•"/>
            </a:pPr>
            <a:r>
              <a:rPr lang="en-AU" b="1" dirty="0" smtClean="0">
                <a:solidFill>
                  <a:schemeClr val="tx2"/>
                </a:solidFill>
              </a:rPr>
              <a:t>Pelican Waters 4,500 new residents</a:t>
            </a:r>
          </a:p>
          <a:p>
            <a:pPr>
              <a:buFont typeface="Arial" pitchFamily="34" charset="0"/>
              <a:buChar char="•"/>
            </a:pPr>
            <a:r>
              <a:rPr lang="en-AU" b="1" dirty="0" smtClean="0">
                <a:solidFill>
                  <a:schemeClr val="tx2"/>
                </a:solidFill>
              </a:rPr>
              <a:t>Caloundra South 50,000 new residents</a:t>
            </a:r>
          </a:p>
          <a:p>
            <a:endParaRPr lang="en-AU" dirty="0" smtClean="0"/>
          </a:p>
          <a:p>
            <a:r>
              <a:rPr lang="en-AU" sz="4300" b="1" dirty="0" smtClean="0">
                <a:solidFill>
                  <a:srgbClr val="FF0000"/>
                </a:solidFill>
              </a:rPr>
              <a:t>27% of Sunshine Coast residents commute to the South each day</a:t>
            </a:r>
            <a:endParaRPr lang="en-US" sz="4300"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buNone/>
            </a:pPr>
            <a:r>
              <a:rPr lang="en-AU" b="1" dirty="0" smtClean="0">
                <a:solidFill>
                  <a:srgbClr val="FF0000"/>
                </a:solidFill>
              </a:rPr>
              <a:t>Residential development</a:t>
            </a:r>
          </a:p>
          <a:p>
            <a:pPr algn="ctr">
              <a:buNone/>
            </a:pPr>
            <a:r>
              <a:rPr lang="en-AU" sz="2800" b="1" dirty="0" smtClean="0">
                <a:solidFill>
                  <a:srgbClr val="FF0000"/>
                </a:solidFill>
              </a:rPr>
              <a:t>Moreton Region.</a:t>
            </a:r>
          </a:p>
          <a:p>
            <a:pPr algn="ctr"/>
            <a:r>
              <a:rPr lang="en-AU" sz="2800" b="1" dirty="0" smtClean="0">
                <a:solidFill>
                  <a:schemeClr val="tx2"/>
                </a:solidFill>
              </a:rPr>
              <a:t>Caboolture West</a:t>
            </a:r>
          </a:p>
          <a:p>
            <a:pPr algn="ctr"/>
            <a:r>
              <a:rPr lang="en-AU" sz="2800" b="1" dirty="0" smtClean="0">
                <a:solidFill>
                  <a:schemeClr val="tx2"/>
                </a:solidFill>
              </a:rPr>
              <a:t>Caboolture Central</a:t>
            </a:r>
          </a:p>
          <a:p>
            <a:pPr algn="ctr"/>
            <a:r>
              <a:rPr lang="en-AU" sz="2800" b="1" dirty="0" smtClean="0">
                <a:solidFill>
                  <a:schemeClr val="tx2"/>
                </a:solidFill>
              </a:rPr>
              <a:t>Further development planned for the Morayfield/Burpengary area</a:t>
            </a:r>
          </a:p>
          <a:p>
            <a:pPr algn="ctr"/>
            <a:r>
              <a:rPr lang="en-AU" sz="2800" b="1" dirty="0" smtClean="0">
                <a:solidFill>
                  <a:schemeClr val="tx2"/>
                </a:solidFill>
              </a:rPr>
              <a:t>Brolga Lakes</a:t>
            </a:r>
          </a:p>
          <a:p>
            <a:pPr algn="ctr"/>
            <a:r>
              <a:rPr lang="en-AU" sz="2800" b="1" dirty="0" smtClean="0">
                <a:solidFill>
                  <a:schemeClr val="tx2"/>
                </a:solidFill>
              </a:rPr>
              <a:t>Northlakes 25,000 new residents</a:t>
            </a:r>
          </a:p>
          <a:p>
            <a:pPr algn="ctr"/>
            <a:r>
              <a:rPr lang="en-AU" sz="3500" b="1" dirty="0" smtClean="0">
                <a:solidFill>
                  <a:srgbClr val="FF0000"/>
                </a:solidFill>
              </a:rPr>
              <a:t>57% of Moreton residents commute to the south each day</a:t>
            </a:r>
          </a:p>
          <a:p>
            <a:pPr algn="ctr">
              <a:buNone/>
            </a:pPr>
            <a:endParaRPr lang="en-US" dirty="0"/>
          </a:p>
        </p:txBody>
      </p:sp>
      <p:sp>
        <p:nvSpPr>
          <p:cNvPr id="4" name="Title 1" descr="media\image11.jpeg"/>
          <p:cNvSpPr txBox="1">
            <a:spLocks noGrp="1"/>
          </p:cNvSpPr>
          <p:nvPr>
            <p:ph type="title"/>
          </p:nvPr>
        </p:nvSpPr>
        <p:spPr>
          <a:prstGeom prst="rect">
            <a:avLst/>
          </a:prstGeom>
          <a:blipFill dpi="0" rotWithShape="1">
            <a:blip r:embed="rId3" r:link="rId4"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56993"/>
            <a:ext cx="8229600" cy="2952328"/>
          </a:xfrm>
        </p:spPr>
        <p:txBody>
          <a:bodyPr>
            <a:normAutofit fontScale="85000" lnSpcReduction="20000"/>
          </a:bodyPr>
          <a:lstStyle/>
          <a:p>
            <a:pPr marL="514350" indent="-514350" algn="ctr"/>
            <a:r>
              <a:rPr lang="en-US" dirty="0" smtClean="0">
                <a:solidFill>
                  <a:schemeClr val="tx2"/>
                </a:solidFill>
              </a:rPr>
              <a:t>double public transport mode share from 7% to 14% </a:t>
            </a:r>
          </a:p>
          <a:p>
            <a:pPr marL="514350" indent="-514350" algn="ctr"/>
            <a:r>
              <a:rPr lang="en-US" dirty="0" smtClean="0">
                <a:solidFill>
                  <a:schemeClr val="tx2"/>
                </a:solidFill>
              </a:rPr>
              <a:t>decrease the share of trips by private vehicles from 83% to 66%</a:t>
            </a:r>
          </a:p>
          <a:p>
            <a:r>
              <a:rPr lang="en-US" sz="3300" b="1" dirty="0" smtClean="0">
                <a:solidFill>
                  <a:srgbClr val="FF0000"/>
                </a:solidFill>
              </a:rPr>
              <a:t> Even by meeting this target the overall number of trips on the road system will grow by 19%</a:t>
            </a:r>
          </a:p>
          <a:p>
            <a:r>
              <a:rPr lang="en-US" sz="3300" b="1" dirty="0" smtClean="0">
                <a:solidFill>
                  <a:srgbClr val="FF0000"/>
                </a:solidFill>
              </a:rPr>
              <a:t>This will add 2.8 million extra trips each day by 2031.</a:t>
            </a:r>
          </a:p>
          <a:p>
            <a:pPr marL="514350" indent="-514350" algn="ctr"/>
            <a:endParaRPr lang="en-US" dirty="0" smtClean="0">
              <a:solidFill>
                <a:schemeClr val="tx2"/>
              </a:solidFill>
            </a:endParaRPr>
          </a:p>
          <a:p>
            <a:endParaRPr lang="en-US" dirty="0"/>
          </a:p>
        </p:txBody>
      </p:sp>
      <p:sp>
        <p:nvSpPr>
          <p:cNvPr id="4" name="Rectangle 3"/>
          <p:cNvSpPr/>
          <p:nvPr/>
        </p:nvSpPr>
        <p:spPr>
          <a:xfrm>
            <a:off x="611560" y="1556792"/>
            <a:ext cx="7776864" cy="1815882"/>
          </a:xfrm>
          <a:prstGeom prst="rect">
            <a:avLst/>
          </a:prstGeom>
        </p:spPr>
        <p:txBody>
          <a:bodyPr wrap="square">
            <a:spAutoFit/>
          </a:bodyPr>
          <a:lstStyle/>
          <a:p>
            <a:r>
              <a:rPr lang="en-US" sz="4000" b="1" dirty="0" smtClean="0">
                <a:solidFill>
                  <a:srgbClr val="FF0000"/>
                </a:solidFill>
              </a:rPr>
              <a:t>Expansion of the rail network</a:t>
            </a:r>
          </a:p>
          <a:p>
            <a:pPr>
              <a:buFont typeface="Arial" pitchFamily="34" charset="0"/>
              <a:buChar char="•"/>
            </a:pPr>
            <a:r>
              <a:rPr lang="en-US" sz="4000" dirty="0" smtClean="0">
                <a:solidFill>
                  <a:schemeClr val="tx2"/>
                </a:solidFill>
              </a:rPr>
              <a:t>   </a:t>
            </a:r>
            <a:r>
              <a:rPr lang="en-US" sz="3200" dirty="0" smtClean="0">
                <a:solidFill>
                  <a:srgbClr val="FF0000"/>
                </a:solidFill>
              </a:rPr>
              <a:t>rail network extensions from Petrie to Kippa-Ring; Beerwah to Maroochydore </a:t>
            </a:r>
          </a:p>
        </p:txBody>
      </p:sp>
      <p:sp>
        <p:nvSpPr>
          <p:cNvPr id="5" name="Title 1" descr="media\image11.jpeg"/>
          <p:cNvSpPr txBox="1">
            <a:spLocks noGrp="1"/>
          </p:cNvSpPr>
          <p:nvPr>
            <p:ph type="title"/>
          </p:nvPr>
        </p:nvSpPr>
        <p:spPr>
          <a:prstGeom prst="rect">
            <a:avLst/>
          </a:prstGeom>
          <a:blipFill dpi="0" rotWithShape="1">
            <a:blip r:embed="rId2" r:link="rId3"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97152"/>
          </a:xfrm>
        </p:spPr>
        <p:txBody>
          <a:bodyPr>
            <a:normAutofit/>
          </a:bodyPr>
          <a:lstStyle/>
          <a:p>
            <a:pPr algn="ctr">
              <a:buNone/>
            </a:pPr>
            <a:r>
              <a:rPr lang="en-AU" sz="6000" b="1" dirty="0" smtClean="0">
                <a:solidFill>
                  <a:srgbClr val="FF0000"/>
                </a:solidFill>
              </a:rPr>
              <a:t>Where will they all park when</a:t>
            </a:r>
          </a:p>
          <a:p>
            <a:pPr algn="ctr">
              <a:buNone/>
            </a:pPr>
            <a:r>
              <a:rPr lang="en-AU" sz="6000" b="1" dirty="0" smtClean="0">
                <a:solidFill>
                  <a:srgbClr val="FF0000"/>
                </a:solidFill>
              </a:rPr>
              <a:t> they get to their destination?</a:t>
            </a:r>
            <a:endParaRPr lang="en-US" sz="6000" b="1" dirty="0">
              <a:solidFill>
                <a:srgbClr val="FF0000"/>
              </a:solidFill>
            </a:endParaRPr>
          </a:p>
        </p:txBody>
      </p:sp>
      <p:sp>
        <p:nvSpPr>
          <p:cNvPr id="4" name="Title 1" descr="media\image11.jpeg"/>
          <p:cNvSpPr txBox="1">
            <a:spLocks noGrp="1"/>
          </p:cNvSpPr>
          <p:nvPr>
            <p:ph type="title"/>
          </p:nvPr>
        </p:nvSpPr>
        <p:spPr>
          <a:prstGeom prst="rect">
            <a:avLst/>
          </a:prstGeom>
          <a:blipFill dpi="0" rotWithShape="1">
            <a:blip r:embed="rId3" r:link="rId4"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solidFill>
                  <a:schemeClr val="accent1"/>
                </a:solidFill>
              </a:rPr>
              <a:t>The current purpose was agreed to </a:t>
            </a:r>
            <a:r>
              <a:rPr lang="en-US" dirty="0" smtClean="0">
                <a:solidFill>
                  <a:schemeClr val="accent1"/>
                </a:solidFill>
              </a:rPr>
              <a:t>be….</a:t>
            </a:r>
          </a:p>
          <a:p>
            <a:pPr lvl="0"/>
            <a:r>
              <a:rPr lang="en-US" sz="3600" dirty="0" smtClean="0">
                <a:solidFill>
                  <a:srgbClr val="FF0000"/>
                </a:solidFill>
              </a:rPr>
              <a:t> </a:t>
            </a:r>
            <a:r>
              <a:rPr lang="en-US" sz="3600" dirty="0">
                <a:solidFill>
                  <a:srgbClr val="FF0000"/>
                </a:solidFill>
              </a:rPr>
              <a:t>‘</a:t>
            </a:r>
            <a:r>
              <a:rPr lang="en-US" sz="3600" i="1" dirty="0">
                <a:solidFill>
                  <a:srgbClr val="FF0000"/>
                </a:solidFill>
              </a:rPr>
              <a:t>To work with organizations to effect change, garner support &amp; encourage them to share their knowledge in order to influence other decision makers around economic &amp; livability issues &amp; integrated, sustained growth along the Northern Growth Corridor’.</a:t>
            </a:r>
            <a:endParaRPr lang="en-US" sz="3600" dirty="0">
              <a:solidFill>
                <a:srgbClr val="FF0000"/>
              </a:solidFill>
            </a:endParaRPr>
          </a:p>
          <a:p>
            <a:endParaRPr lang="en-US" dirty="0"/>
          </a:p>
        </p:txBody>
      </p:sp>
      <p:sp>
        <p:nvSpPr>
          <p:cNvPr id="4" name="Title 1" descr="media\image11.jpeg"/>
          <p:cNvSpPr txBox="1">
            <a:spLocks noGrp="1"/>
          </p:cNvSpPr>
          <p:nvPr>
            <p:ph type="title"/>
          </p:nvPr>
        </p:nvSpPr>
        <p:spPr>
          <a:prstGeom prst="rect">
            <a:avLst/>
          </a:prstGeom>
          <a:blipFill dpi="0" rotWithShape="1">
            <a:blip r:embed="rId2" r:link="rId3"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AU" sz="6000" dirty="0" smtClean="0">
                <a:solidFill>
                  <a:schemeClr val="accent1"/>
                </a:solidFill>
              </a:rPr>
              <a:t>How do we go about this?</a:t>
            </a:r>
          </a:p>
          <a:p>
            <a:endParaRPr lang="en-AU" sz="6000" dirty="0" smtClean="0">
              <a:solidFill>
                <a:schemeClr val="accent1"/>
              </a:solidFill>
            </a:endParaRPr>
          </a:p>
          <a:p>
            <a:r>
              <a:rPr lang="en-AU" sz="6000" dirty="0" smtClean="0">
                <a:solidFill>
                  <a:schemeClr val="accent1"/>
                </a:solidFill>
              </a:rPr>
              <a:t>What happens next?</a:t>
            </a:r>
            <a:endParaRPr lang="en-US" sz="6000" dirty="0">
              <a:solidFill>
                <a:schemeClr val="accent1"/>
              </a:solidFill>
            </a:endParaRPr>
          </a:p>
        </p:txBody>
      </p:sp>
      <p:sp>
        <p:nvSpPr>
          <p:cNvPr id="4" name="Title 1" descr="media\image11.jpeg"/>
          <p:cNvSpPr txBox="1">
            <a:spLocks noGrp="1"/>
          </p:cNvSpPr>
          <p:nvPr>
            <p:ph type="title"/>
          </p:nvPr>
        </p:nvSpPr>
        <p:spPr>
          <a:prstGeom prst="rect">
            <a:avLst/>
          </a:prstGeom>
          <a:blipFill dpi="0" rotWithShape="1">
            <a:blip r:embed="rId2" r:link="rId3"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Short term actions &amp; goals</a:t>
            </a:r>
          </a:p>
          <a:p>
            <a:r>
              <a:rPr lang="en-AU" dirty="0" smtClean="0"/>
              <a:t>What are you going to do/ want to see and how will it get accomplished?</a:t>
            </a:r>
          </a:p>
          <a:p>
            <a:endParaRPr lang="en-AU" dirty="0" smtClean="0"/>
          </a:p>
          <a:p>
            <a:endParaRPr lang="en-US" dirty="0"/>
          </a:p>
        </p:txBody>
      </p:sp>
      <p:sp>
        <p:nvSpPr>
          <p:cNvPr id="4" name="Title 1" descr="media\image11.jpeg"/>
          <p:cNvSpPr txBox="1">
            <a:spLocks noGrp="1"/>
          </p:cNvSpPr>
          <p:nvPr>
            <p:ph type="title"/>
          </p:nvPr>
        </p:nvSpPr>
        <p:spPr>
          <a:prstGeom prst="rect">
            <a:avLst/>
          </a:prstGeom>
          <a:blipFill dpi="0" rotWithShape="1">
            <a:blip r:embed="rId2" r:link="rId3"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smtClean="0"/>
              <a:t>Long term actions &amp; goals</a:t>
            </a:r>
          </a:p>
          <a:p>
            <a:r>
              <a:rPr lang="en-AU" dirty="0" smtClean="0"/>
              <a:t>Timeframes</a:t>
            </a:r>
          </a:p>
          <a:p>
            <a:r>
              <a:rPr lang="en-AU" dirty="0" smtClean="0"/>
              <a:t>Responsibilities</a:t>
            </a:r>
          </a:p>
          <a:p>
            <a:endParaRPr lang="en-US" dirty="0"/>
          </a:p>
        </p:txBody>
      </p:sp>
      <p:sp>
        <p:nvSpPr>
          <p:cNvPr id="4" name="Title 1" descr="media\image11.jpeg"/>
          <p:cNvSpPr txBox="1">
            <a:spLocks noGrp="1"/>
          </p:cNvSpPr>
          <p:nvPr>
            <p:ph type="title"/>
          </p:nvPr>
        </p:nvSpPr>
        <p:spPr>
          <a:prstGeom prst="rect">
            <a:avLst/>
          </a:prstGeom>
          <a:blipFill dpi="0" rotWithShape="1">
            <a:blip r:embed="rId2" r:link="rId3"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3"/>
          <p:cNvSpPr/>
          <p:nvPr/>
        </p:nvSpPr>
        <p:spPr>
          <a:xfrm>
            <a:off x="467544" y="2967335"/>
            <a:ext cx="8136904" cy="1938992"/>
          </a:xfrm>
          <a:prstGeom prst="rect">
            <a:avLst/>
          </a:prstGeom>
        </p:spPr>
        <p:txBody>
          <a:bodyPr wrap="square">
            <a:spAutoFit/>
          </a:bodyPr>
          <a:lstStyle/>
          <a:p>
            <a:pPr>
              <a:buNone/>
            </a:pPr>
            <a:r>
              <a:rPr lang="en-AU" sz="4000" dirty="0" smtClean="0"/>
              <a:t>Will you conduct a forum at a higher level and what would be its purpose?</a:t>
            </a:r>
          </a:p>
          <a:p>
            <a:pPr>
              <a:buNone/>
            </a:pPr>
            <a:r>
              <a:rPr lang="en-AU" sz="4000" dirty="0" smtClean="0"/>
              <a:t>Will it make a difference?</a:t>
            </a:r>
            <a:endParaRPr lang="en-US" sz="4000" dirty="0"/>
          </a:p>
        </p:txBody>
      </p:sp>
      <p:sp>
        <p:nvSpPr>
          <p:cNvPr id="5" name="Title 1" descr="media\image11.jpeg"/>
          <p:cNvSpPr txBox="1">
            <a:spLocks noGrp="1"/>
          </p:cNvSpPr>
          <p:nvPr>
            <p:ph type="title"/>
          </p:nvPr>
        </p:nvSpPr>
        <p:spPr>
          <a:prstGeom prst="rect">
            <a:avLst/>
          </a:prstGeom>
          <a:blipFill dpi="0" rotWithShape="1">
            <a:blip r:embed="rId2" r:link="rId3"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cstate="print"/>
          <a:srcRect l="22601" t="18625" r="4774" b="12639"/>
          <a:stretch>
            <a:fillRect/>
          </a:stretch>
        </p:blipFill>
        <p:spPr bwMode="auto">
          <a:xfrm>
            <a:off x="1331913" y="1557338"/>
            <a:ext cx="6500812" cy="4929187"/>
          </a:xfrm>
          <a:prstGeom prst="rect">
            <a:avLst/>
          </a:prstGeom>
          <a:noFill/>
          <a:ln w="9525">
            <a:noFill/>
            <a:miter lim="800000"/>
            <a:headEnd/>
            <a:tailEnd/>
          </a:ln>
        </p:spPr>
      </p:pic>
      <p:sp>
        <p:nvSpPr>
          <p:cNvPr id="3" name="Title 1" descr="media\image11.jpeg"/>
          <p:cNvSpPr txBox="1">
            <a:spLocks/>
          </p:cNvSpPr>
          <p:nvPr/>
        </p:nvSpPr>
        <p:spPr>
          <a:xfrm>
            <a:off x="468313" y="260350"/>
            <a:ext cx="8229600" cy="1143000"/>
          </a:xfrm>
          <a:prstGeom prst="rect">
            <a:avLst/>
          </a:prstGeom>
          <a:blipFill dpi="0" rotWithShape="1">
            <a:blip r:embed="rId4" r:link="rId5"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l="22934" t="17960" r="7268" b="12639"/>
          <a:stretch>
            <a:fillRect/>
          </a:stretch>
        </p:blipFill>
        <p:spPr bwMode="auto">
          <a:xfrm>
            <a:off x="1116013" y="1557338"/>
            <a:ext cx="6929437" cy="5000625"/>
          </a:xfrm>
          <a:prstGeom prst="rect">
            <a:avLst/>
          </a:prstGeom>
          <a:noFill/>
          <a:ln w="9525">
            <a:noFill/>
            <a:miter lim="800000"/>
            <a:headEnd/>
            <a:tailEnd/>
          </a:ln>
        </p:spPr>
      </p:pic>
      <p:sp>
        <p:nvSpPr>
          <p:cNvPr id="3" name="Title 1" descr="media\image11.jpeg"/>
          <p:cNvSpPr txBox="1">
            <a:spLocks/>
          </p:cNvSpPr>
          <p:nvPr/>
        </p:nvSpPr>
        <p:spPr>
          <a:xfrm>
            <a:off x="468313" y="260350"/>
            <a:ext cx="8229600" cy="1143000"/>
          </a:xfrm>
          <a:prstGeom prst="rect">
            <a:avLst/>
          </a:prstGeom>
          <a:blipFill dpi="0" rotWithShape="1">
            <a:blip r:embed="rId4" r:link="rId5"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cstate="print"/>
          <a:srcRect l="23100" t="18625" r="4771" b="12144"/>
          <a:stretch>
            <a:fillRect/>
          </a:stretch>
        </p:blipFill>
        <p:spPr bwMode="auto">
          <a:xfrm>
            <a:off x="755650" y="1785938"/>
            <a:ext cx="7643813" cy="5072062"/>
          </a:xfrm>
          <a:prstGeom prst="rect">
            <a:avLst/>
          </a:prstGeom>
          <a:noFill/>
          <a:ln w="9525">
            <a:noFill/>
            <a:miter lim="800000"/>
            <a:headEnd/>
            <a:tailEnd/>
          </a:ln>
        </p:spPr>
      </p:pic>
      <p:sp>
        <p:nvSpPr>
          <p:cNvPr id="3" name="Title 1" descr="media\image11.jpeg"/>
          <p:cNvSpPr txBox="1">
            <a:spLocks/>
          </p:cNvSpPr>
          <p:nvPr/>
        </p:nvSpPr>
        <p:spPr>
          <a:xfrm>
            <a:off x="468313" y="333375"/>
            <a:ext cx="8229600" cy="1143000"/>
          </a:xfrm>
          <a:prstGeom prst="rect">
            <a:avLst/>
          </a:prstGeom>
          <a:blipFill dpi="0" rotWithShape="1">
            <a:blip r:embed="rId4" r:link="rId5"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noChangeArrowheads="1"/>
          </p:cNvPicPr>
          <p:nvPr/>
        </p:nvPicPr>
        <p:blipFill>
          <a:blip r:embed="rId3" cstate="print"/>
          <a:srcRect l="23267" t="17738" r="4443" b="13525"/>
          <a:stretch>
            <a:fillRect/>
          </a:stretch>
        </p:blipFill>
        <p:spPr bwMode="auto">
          <a:xfrm>
            <a:off x="1259632" y="1714500"/>
            <a:ext cx="7218362" cy="5143500"/>
          </a:xfrm>
          <a:prstGeom prst="rect">
            <a:avLst/>
          </a:prstGeom>
          <a:noFill/>
          <a:ln w="9525">
            <a:noFill/>
            <a:miter lim="800000"/>
            <a:headEnd/>
            <a:tailEnd/>
          </a:ln>
        </p:spPr>
      </p:pic>
      <p:sp>
        <p:nvSpPr>
          <p:cNvPr id="3" name="Title 1" descr="media\image11.jpeg"/>
          <p:cNvSpPr txBox="1">
            <a:spLocks/>
          </p:cNvSpPr>
          <p:nvPr/>
        </p:nvSpPr>
        <p:spPr>
          <a:xfrm>
            <a:off x="468313" y="188913"/>
            <a:ext cx="8229600" cy="1143000"/>
          </a:xfrm>
          <a:prstGeom prst="rect">
            <a:avLst/>
          </a:prstGeom>
          <a:blipFill dpi="0" rotWithShape="1">
            <a:blip r:embed="rId4" r:link="rId5"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l="22934" t="19069" r="6271" b="12639"/>
          <a:stretch>
            <a:fillRect/>
          </a:stretch>
        </p:blipFill>
        <p:spPr bwMode="auto">
          <a:xfrm>
            <a:off x="1258888" y="1700213"/>
            <a:ext cx="6546850" cy="4733925"/>
          </a:xfrm>
          <a:prstGeom prst="rect">
            <a:avLst/>
          </a:prstGeom>
          <a:noFill/>
          <a:ln w="9525">
            <a:noFill/>
            <a:miter lim="800000"/>
            <a:headEnd/>
            <a:tailEnd/>
          </a:ln>
        </p:spPr>
      </p:pic>
      <p:sp>
        <p:nvSpPr>
          <p:cNvPr id="3" name="Title 1" descr="media\image11.jpeg"/>
          <p:cNvSpPr txBox="1">
            <a:spLocks/>
          </p:cNvSpPr>
          <p:nvPr/>
        </p:nvSpPr>
        <p:spPr>
          <a:xfrm>
            <a:off x="468313" y="260350"/>
            <a:ext cx="8229600" cy="1143000"/>
          </a:xfrm>
          <a:prstGeom prst="rect">
            <a:avLst/>
          </a:prstGeom>
          <a:blipFill dpi="0" rotWithShape="1">
            <a:blip r:embed="rId4" r:link="rId5"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22934" t="19734" r="5606" b="10643"/>
          <a:stretch>
            <a:fillRect/>
          </a:stretch>
        </p:blipFill>
        <p:spPr bwMode="auto">
          <a:xfrm>
            <a:off x="1115616" y="1628800"/>
            <a:ext cx="6653213" cy="4857750"/>
          </a:xfrm>
          <a:prstGeom prst="rect">
            <a:avLst/>
          </a:prstGeom>
          <a:noFill/>
          <a:ln w="9525">
            <a:noFill/>
            <a:miter lim="800000"/>
            <a:headEnd/>
            <a:tailEnd/>
          </a:ln>
        </p:spPr>
      </p:pic>
      <p:sp>
        <p:nvSpPr>
          <p:cNvPr id="3" name="Title 1" descr="media\image11.jpeg"/>
          <p:cNvSpPr txBox="1">
            <a:spLocks/>
          </p:cNvSpPr>
          <p:nvPr/>
        </p:nvSpPr>
        <p:spPr>
          <a:xfrm>
            <a:off x="468313" y="260350"/>
            <a:ext cx="8229600" cy="1143000"/>
          </a:xfrm>
          <a:prstGeom prst="rect">
            <a:avLst/>
          </a:prstGeom>
          <a:blipFill dpi="0" rotWithShape="1">
            <a:blip r:embed="rId4" r:link="rId5"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cstate="print"/>
          <a:srcRect/>
          <a:stretch>
            <a:fillRect/>
          </a:stretch>
        </p:blipFill>
        <p:spPr bwMode="auto">
          <a:xfrm>
            <a:off x="323528" y="188640"/>
            <a:ext cx="8532440" cy="6669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3" cstate="print"/>
          <a:srcRect l="23100" t="21065" r="4274" b="8868"/>
          <a:stretch>
            <a:fillRect/>
          </a:stretch>
        </p:blipFill>
        <p:spPr bwMode="auto">
          <a:xfrm>
            <a:off x="1115616" y="1484784"/>
            <a:ext cx="6664325" cy="4814887"/>
          </a:xfrm>
          <a:prstGeom prst="rect">
            <a:avLst/>
          </a:prstGeom>
          <a:noFill/>
          <a:ln w="9525">
            <a:noFill/>
            <a:miter lim="800000"/>
            <a:headEnd/>
            <a:tailEnd/>
          </a:ln>
        </p:spPr>
      </p:pic>
      <p:sp>
        <p:nvSpPr>
          <p:cNvPr id="3" name="Title 1" descr="media\image11.jpeg"/>
          <p:cNvSpPr txBox="1">
            <a:spLocks/>
          </p:cNvSpPr>
          <p:nvPr/>
        </p:nvSpPr>
        <p:spPr>
          <a:xfrm>
            <a:off x="468313" y="260350"/>
            <a:ext cx="8229600" cy="1143000"/>
          </a:xfrm>
          <a:prstGeom prst="rect">
            <a:avLst/>
          </a:prstGeom>
          <a:blipFill dpi="0" rotWithShape="1">
            <a:blip r:embed="rId4" r:link="rId5" cstate="print"/>
            <a:srcRect/>
            <a:stretch>
              <a:fillRect/>
            </a:stretch>
          </a:blipFill>
        </p:spPr>
        <p:txBody>
          <a:bodyPr/>
          <a:lstStyle/>
          <a:p>
            <a:pPr algn="ctr" eaLnBrk="0">
              <a:defRPr/>
            </a:pPr>
            <a:r>
              <a:rPr lang="en-AU" sz="3600">
                <a:latin typeface="+mj-lt"/>
                <a:ea typeface="+mj-ea"/>
                <a:cs typeface="+mj-cs"/>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793</Words>
  <Application>Microsoft Office PowerPoint</Application>
  <PresentationFormat>On-screen Show (4:3)</PresentationFormat>
  <Paragraphs>88</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vt:lpstr>
      <vt:lpstr>Slide 2</vt:lpstr>
      <vt:lpstr>Slide 3</vt:lpstr>
      <vt:lpstr>Slide 4</vt:lpstr>
      <vt:lpstr>Slide 5</vt:lpstr>
      <vt:lpstr>Slide 6</vt:lpstr>
      <vt:lpstr>Slide 7</vt:lpstr>
      <vt:lpstr>Slide 8</vt:lpstr>
      <vt:lpstr>Slide 9</vt:lpstr>
      <vt:lpstr>To summarise..</vt:lpstr>
      <vt:lpstr>                              </vt:lpstr>
      <vt:lpstr>                              </vt:lpstr>
      <vt:lpstr>                              </vt:lpstr>
      <vt:lpstr>                              </vt:lpstr>
      <vt:lpstr>                              </vt:lpstr>
      <vt:lpstr>                              </vt:lpstr>
      <vt:lpstr>                              </vt:lpstr>
      <vt:lpstr>                              </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Northern Corridor Partnership Second Forum Tuesday 11th October 2011</dc:title>
  <dc:creator>User</dc:creator>
  <cp:lastModifiedBy>User</cp:lastModifiedBy>
  <cp:revision>19</cp:revision>
  <dcterms:created xsi:type="dcterms:W3CDTF">2011-10-03T00:16:58Z</dcterms:created>
  <dcterms:modified xsi:type="dcterms:W3CDTF">2011-10-06T04:34:02Z</dcterms:modified>
</cp:coreProperties>
</file>