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5" r:id="rId3"/>
    <p:sldId id="257" r:id="rId4"/>
    <p:sldId id="258" r:id="rId5"/>
    <p:sldId id="261" r:id="rId6"/>
    <p:sldId id="272" r:id="rId7"/>
    <p:sldId id="259" r:id="rId8"/>
    <p:sldId id="267" r:id="rId9"/>
    <p:sldId id="264" r:id="rId10"/>
    <p:sldId id="262" r:id="rId11"/>
    <p:sldId id="284" r:id="rId12"/>
    <p:sldId id="285" r:id="rId13"/>
    <p:sldId id="265" r:id="rId14"/>
    <p:sldId id="268" r:id="rId15"/>
    <p:sldId id="278" r:id="rId16"/>
    <p:sldId id="279" r:id="rId17"/>
    <p:sldId id="276" r:id="rId18"/>
    <p:sldId id="280" r:id="rId19"/>
    <p:sldId id="281" r:id="rId20"/>
    <p:sldId id="282" r:id="rId21"/>
    <p:sldId id="283"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F7AF"/>
    <a:srgbClr val="C3F49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007" autoAdjust="0"/>
  </p:normalViewPr>
  <p:slideViewPr>
    <p:cSldViewPr>
      <p:cViewPr varScale="1">
        <p:scale>
          <a:sx n="44" d="100"/>
          <a:sy n="44" d="100"/>
        </p:scale>
        <p:origin x="-191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FB1B844-46F1-4178-A31A-AC02F1C9928D}" type="datetimeFigureOut">
              <a:rPr lang="en-US"/>
              <a:pPr>
                <a:defRPr/>
              </a:pPr>
              <a:t>10/27/2010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6628122-7043-46E9-B7FE-1060F1DAB96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7.10 am. GT addresses meeting with </a:t>
            </a:r>
            <a:endParaRPr lang="en-US" sz="1200" kern="1200" dirty="0" smtClean="0">
              <a:solidFill>
                <a:schemeClr val="tx1"/>
              </a:solidFill>
              <a:latin typeface="+mn-lt"/>
              <a:ea typeface="+mn-ea"/>
              <a:cs typeface="+mn-cs"/>
            </a:endParaRPr>
          </a:p>
          <a:p>
            <a:endParaRPr lang="en-AU" dirty="0" smtClean="0"/>
          </a:p>
        </p:txBody>
      </p:sp>
      <p:sp>
        <p:nvSpPr>
          <p:cNvPr id="4" name="Slide Number Placeholder 3"/>
          <p:cNvSpPr>
            <a:spLocks noGrp="1"/>
          </p:cNvSpPr>
          <p:nvPr>
            <p:ph type="sldNum" sz="quarter" idx="5"/>
          </p:nvPr>
        </p:nvSpPr>
        <p:spPr/>
        <p:txBody>
          <a:bodyPr/>
          <a:lstStyle/>
          <a:p>
            <a:pPr>
              <a:defRPr/>
            </a:pPr>
            <a:fld id="{277604F7-FEED-4E42-8497-DEB6593D4A51}"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b="1" dirty="0" smtClean="0"/>
              <a:t>Tom</a:t>
            </a:r>
          </a:p>
          <a:p>
            <a:r>
              <a:rPr lang="en-AU" dirty="0" smtClean="0"/>
              <a:t>These are programs where local business and industry organisations are working directly with schools to assist with the education and the career transition of our youth.</a:t>
            </a:r>
          </a:p>
          <a:p>
            <a:r>
              <a:rPr lang="en-AU" b="1" dirty="0" smtClean="0"/>
              <a:t>Try a Trade </a:t>
            </a:r>
          </a:p>
          <a:p>
            <a:r>
              <a:rPr lang="en-AU" dirty="0" smtClean="0"/>
              <a:t>MBRC utilises this program for their recruitment of trainees and apprentices in the Plant &amp; Fleet Workshop’s</a:t>
            </a:r>
          </a:p>
          <a:p>
            <a:r>
              <a:rPr lang="en-AU" b="1" dirty="0" smtClean="0"/>
              <a:t>MISP</a:t>
            </a:r>
          </a:p>
          <a:p>
            <a:r>
              <a:rPr lang="en-AU" dirty="0" smtClean="0"/>
              <a:t>Local schools, Local and state government departments with local business partnering to development aspirations in the field of manufacturing.</a:t>
            </a:r>
          </a:p>
          <a:p>
            <a:endParaRPr lang="en-AU" dirty="0" smtClean="0"/>
          </a:p>
          <a:p>
            <a:endParaRPr lang="en-AU" dirty="0" smtClean="0"/>
          </a:p>
        </p:txBody>
      </p:sp>
      <p:sp>
        <p:nvSpPr>
          <p:cNvPr id="4" name="Slide Number Placeholder 3"/>
          <p:cNvSpPr>
            <a:spLocks noGrp="1"/>
          </p:cNvSpPr>
          <p:nvPr>
            <p:ph type="sldNum" sz="quarter" idx="5"/>
          </p:nvPr>
        </p:nvSpPr>
        <p:spPr/>
        <p:txBody>
          <a:bodyPr/>
          <a:lstStyle/>
          <a:p>
            <a:pPr>
              <a:defRPr/>
            </a:pPr>
            <a:fld id="{7F2A5BBC-7A54-4564-9503-BA38CE672DD6}"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b="1" dirty="0" smtClean="0"/>
              <a:t>Tom</a:t>
            </a:r>
          </a:p>
          <a:p>
            <a:r>
              <a:rPr lang="en-AU" b="1" dirty="0" smtClean="0"/>
              <a:t>Indigenous Careers and Employment Expo - completed</a:t>
            </a:r>
          </a:p>
          <a:p>
            <a:r>
              <a:rPr lang="en-AU" dirty="0" smtClean="0"/>
              <a:t>With a 100 jobs on the board, 67 vacancies filled, 39 exhibitors and approximately 300 participants attending the day it was deemed a great success. Not only did the intended Indigenous youth attend but they brought their family members and friends with them to enjoy the day. </a:t>
            </a:r>
          </a:p>
          <a:p>
            <a:r>
              <a:rPr lang="en-AU" b="1" dirty="0" err="1" smtClean="0"/>
              <a:t>LIFEmpower</a:t>
            </a:r>
            <a:r>
              <a:rPr lang="en-AU" b="1" dirty="0" smtClean="0"/>
              <a:t> – in process </a:t>
            </a:r>
          </a:p>
          <a:p>
            <a:r>
              <a:rPr lang="en-AU" dirty="0" smtClean="0"/>
              <a:t>A group of local business woman have come together to create and deliver real life programs in IT, Leal and Financial Management for students, with a  view of creating a Business Professional Woman's Association for mentoring young woman in their career development.</a:t>
            </a:r>
          </a:p>
        </p:txBody>
      </p:sp>
      <p:sp>
        <p:nvSpPr>
          <p:cNvPr id="4" name="Slide Number Placeholder 3"/>
          <p:cNvSpPr>
            <a:spLocks noGrp="1"/>
          </p:cNvSpPr>
          <p:nvPr>
            <p:ph type="sldNum" sz="quarter" idx="5"/>
          </p:nvPr>
        </p:nvSpPr>
        <p:spPr/>
        <p:txBody>
          <a:bodyPr/>
          <a:lstStyle/>
          <a:p>
            <a:pPr>
              <a:defRPr/>
            </a:pPr>
            <a:fld id="{20964475-79D5-40E8-A4C2-C12E25C5B44A}"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b="1" dirty="0" smtClean="0"/>
              <a:t>Tom</a:t>
            </a:r>
          </a:p>
          <a:p>
            <a:r>
              <a:rPr lang="en-AU" b="1" dirty="0" smtClean="0"/>
              <a:t>Regional</a:t>
            </a:r>
            <a:r>
              <a:rPr lang="en-AU" b="1" baseline="0" dirty="0" smtClean="0"/>
              <a:t> Career Expo</a:t>
            </a:r>
          </a:p>
          <a:p>
            <a:r>
              <a:rPr lang="en-AU" b="0" baseline="0" dirty="0" smtClean="0"/>
              <a:t>To gather industry, business, schools for a Regional Expo </a:t>
            </a:r>
          </a:p>
          <a:p>
            <a:r>
              <a:rPr lang="en-AU" b="1" baseline="0" dirty="0" smtClean="0"/>
              <a:t>Moreton Bay Labs</a:t>
            </a:r>
          </a:p>
          <a:p>
            <a:r>
              <a:rPr lang="en-AU" b="0" baseline="0" dirty="0" smtClean="0"/>
              <a:t>This Partnership will deliver Certificates in Business (Social Media Marketing) </a:t>
            </a:r>
          </a:p>
          <a:p>
            <a:r>
              <a:rPr lang="en-AU" b="1" baseline="0" dirty="0" smtClean="0"/>
              <a:t>Links into Aust Trade Coast </a:t>
            </a:r>
          </a:p>
          <a:p>
            <a:r>
              <a:rPr lang="en-AU" b="0" baseline="0" dirty="0" smtClean="0"/>
              <a:t>Function is to identify jobs at ATC – this will deliver curriculum change inside schools that reflects Workforce Development in MB</a:t>
            </a:r>
          </a:p>
          <a:p>
            <a:r>
              <a:rPr lang="en-AU" b="0" baseline="0" dirty="0" smtClean="0"/>
              <a:t>45,000 jobs in the next 15years</a:t>
            </a:r>
            <a:endParaRPr lang="en-AU" b="0" dirty="0" smtClean="0"/>
          </a:p>
        </p:txBody>
      </p:sp>
      <p:sp>
        <p:nvSpPr>
          <p:cNvPr id="4" name="Slide Number Placeholder 3"/>
          <p:cNvSpPr>
            <a:spLocks noGrp="1"/>
          </p:cNvSpPr>
          <p:nvPr>
            <p:ph type="sldNum" sz="quarter" idx="5"/>
          </p:nvPr>
        </p:nvSpPr>
        <p:spPr/>
        <p:txBody>
          <a:bodyPr/>
          <a:lstStyle/>
          <a:p>
            <a:pPr>
              <a:defRPr/>
            </a:pPr>
            <a:fld id="{99DF629D-20AA-4022-87F5-43A3367F674E}"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a:defRPr/>
            </a:pPr>
            <a:r>
              <a:rPr lang="en-AU" b="1" dirty="0" smtClean="0"/>
              <a:t>Tom</a:t>
            </a:r>
          </a:p>
          <a:p>
            <a:pPr>
              <a:defRPr/>
            </a:pPr>
            <a:r>
              <a:rPr lang="en-AU" dirty="0" smtClean="0"/>
              <a:t>The HSHCEP is a local workforce development strategy aimed at building a sustainable future workforce for the Sunshine Coast. It is a </a:t>
            </a:r>
            <a:r>
              <a:rPr lang="en-US" dirty="0" smtClean="0"/>
              <a:t>multidisciplinary contemporary alternative to work experience</a:t>
            </a:r>
            <a:r>
              <a:rPr lang="en-AU" dirty="0" smtClean="0"/>
              <a:t> that offers School Based Traineeships and addresses the workforce development needs for the Health Industry on the Sunshine Coast. The program is also a long term tracking of student career choices and destinations in the Industry</a:t>
            </a:r>
          </a:p>
          <a:p>
            <a:pPr>
              <a:defRPr/>
            </a:pPr>
            <a:r>
              <a:rPr lang="en-AU" dirty="0" smtClean="0"/>
              <a:t>The aim of this program is to provide local youth with an informed opportunity to commit to health care as a career option by engaging them in:</a:t>
            </a:r>
          </a:p>
          <a:p>
            <a:pPr>
              <a:defRPr/>
            </a:pPr>
            <a:r>
              <a:rPr lang="en-AU" dirty="0" smtClean="0"/>
              <a:t>simulated work environments including life support, blood pressure, taking blood, suturing, anaesthetics and peri-op, blood cross matching, simulated laparoscopy, nursing, surgery, pathology, intensive care, critical care, allied health, midwifery, infection control, wound management,  confidentiality hands on experiences within a Health facility engagement with highly skilled health clinicians professionals</a:t>
            </a:r>
          </a:p>
          <a:p>
            <a:pPr>
              <a:defRPr/>
            </a:pPr>
            <a:r>
              <a:rPr lang="en-AU" dirty="0" smtClean="0"/>
              <a:t>Rotations with clinicians enthusiastically engaging with youth hands on relationship-based learning  interesting rotations</a:t>
            </a:r>
          </a:p>
        </p:txBody>
      </p:sp>
      <p:sp>
        <p:nvSpPr>
          <p:cNvPr id="4" name="Slide Number Placeholder 3"/>
          <p:cNvSpPr>
            <a:spLocks noGrp="1"/>
          </p:cNvSpPr>
          <p:nvPr>
            <p:ph type="sldNum" sz="quarter" idx="5"/>
          </p:nvPr>
        </p:nvSpPr>
        <p:spPr/>
        <p:txBody>
          <a:bodyPr/>
          <a:lstStyle/>
          <a:p>
            <a:pPr>
              <a:defRPr/>
            </a:pPr>
            <a:fld id="{FFC041D5-FE7C-4A9D-B19B-DD1815EFF34E}"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dirty="0" smtClean="0"/>
              <a:t>Tom to Introduce Dennis</a:t>
            </a:r>
          </a:p>
          <a:p>
            <a:endParaRPr lang="en-AU"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As evidence of our commitment to link business and industry with education, we have invited as our keynote speaker, Dennis of CBEC ……..</a:t>
            </a:r>
          </a:p>
          <a:p>
            <a:endParaRPr lang="en-AU" dirty="0" smtClean="0"/>
          </a:p>
        </p:txBody>
      </p:sp>
      <p:sp>
        <p:nvSpPr>
          <p:cNvPr id="4" name="Slide Number Placeholder 3"/>
          <p:cNvSpPr>
            <a:spLocks noGrp="1"/>
          </p:cNvSpPr>
          <p:nvPr>
            <p:ph type="sldNum" sz="quarter" idx="5"/>
          </p:nvPr>
        </p:nvSpPr>
        <p:spPr/>
        <p:txBody>
          <a:bodyPr/>
          <a:lstStyle/>
          <a:p>
            <a:pPr>
              <a:defRPr/>
            </a:pPr>
            <a:fld id="{07328EA4-653C-4421-B3A6-917A1307FEBB}"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dirty="0" smtClean="0"/>
              <a:t>Geoff</a:t>
            </a:r>
            <a:endParaRPr lang="en-AU" baseline="0" dirty="0" smtClean="0"/>
          </a:p>
          <a:p>
            <a:r>
              <a:rPr lang="en-AU" dirty="0" smtClean="0"/>
              <a:t>Forum held earlier this year</a:t>
            </a:r>
          </a:p>
          <a:p>
            <a:endParaRPr lang="en-AU" dirty="0" smtClean="0"/>
          </a:p>
          <a:p>
            <a:endParaRPr lang="en-AU" dirty="0" smtClean="0"/>
          </a:p>
        </p:txBody>
      </p:sp>
      <p:sp>
        <p:nvSpPr>
          <p:cNvPr id="4" name="Slide Number Placeholder 3"/>
          <p:cNvSpPr>
            <a:spLocks noGrp="1"/>
          </p:cNvSpPr>
          <p:nvPr>
            <p:ph type="sldNum" sz="quarter" idx="5"/>
          </p:nvPr>
        </p:nvSpPr>
        <p:spPr/>
        <p:txBody>
          <a:bodyPr/>
          <a:lstStyle/>
          <a:p>
            <a:pPr>
              <a:defRPr/>
            </a:pPr>
            <a:fld id="{70641174-3652-43C6-8A2E-A8A076EE2020}"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b="1" dirty="0" smtClean="0"/>
              <a:t>Geoff – 7 points identified at Forum</a:t>
            </a:r>
          </a:p>
          <a:p>
            <a:r>
              <a:rPr lang="en-AU" b="1" dirty="0" smtClean="0"/>
              <a:t>1. Regional Skill Shortages:  </a:t>
            </a:r>
            <a:r>
              <a:rPr lang="en-AU" dirty="0" smtClean="0"/>
              <a:t>Promotion and awareness, Mapping, Regional network, Industry Skills council. Solution (MRYA).</a:t>
            </a:r>
          </a:p>
          <a:p>
            <a:r>
              <a:rPr lang="en-AU" b="1" dirty="0" smtClean="0"/>
              <a:t>2. Increasing level of low social- economic</a:t>
            </a:r>
          </a:p>
          <a:p>
            <a:r>
              <a:rPr lang="en-AU" b="1" dirty="0" smtClean="0"/>
              <a:t>3. Parents and Family Engagement: </a:t>
            </a:r>
            <a:r>
              <a:rPr lang="en-AU" dirty="0" smtClean="0"/>
              <a:t>Career awareness Solution  (MRYA – Parent reps, PACTS forums. Senior Phase Network) </a:t>
            </a:r>
          </a:p>
          <a:p>
            <a:r>
              <a:rPr lang="en-AU" b="1" dirty="0" smtClean="0"/>
              <a:t>4. Business and Industry Engagement</a:t>
            </a:r>
            <a:r>
              <a:rPr lang="en-AU" dirty="0" smtClean="0"/>
              <a:t> - </a:t>
            </a:r>
            <a:r>
              <a:rPr lang="en-AU" b="1" dirty="0" smtClean="0"/>
              <a:t>Partnership Development: </a:t>
            </a:r>
            <a:r>
              <a:rPr lang="en-AU" dirty="0" smtClean="0"/>
              <a:t>Creating and maintaining partnerships Solution (MRYA and Senior Phase Network)</a:t>
            </a:r>
          </a:p>
          <a:p>
            <a:r>
              <a:rPr lang="en-AU" b="1" dirty="0" smtClean="0"/>
              <a:t>5. Career Development Curriculum: </a:t>
            </a:r>
            <a:r>
              <a:rPr lang="en-AU" dirty="0" smtClean="0"/>
              <a:t>(Senior Phase Network)</a:t>
            </a:r>
          </a:p>
          <a:p>
            <a:r>
              <a:rPr lang="en-AU" b="1" dirty="0" smtClean="0"/>
              <a:t>6. Young People at Risk: </a:t>
            </a:r>
            <a:r>
              <a:rPr lang="en-AU" dirty="0" smtClean="0"/>
              <a:t>Coordination of networks, information and awareness. Solution (MRYA)</a:t>
            </a:r>
          </a:p>
          <a:p>
            <a:r>
              <a:rPr lang="en-AU" b="1" dirty="0" smtClean="0"/>
              <a:t>7. Fully Integrated VET Programs - SAT’s: </a:t>
            </a:r>
            <a:r>
              <a:rPr lang="en-AU" dirty="0" smtClean="0"/>
              <a:t>Issues and solution (Joe Proctor DEDT Training PD in schools and</a:t>
            </a:r>
            <a:r>
              <a:rPr lang="en-AU" baseline="0" dirty="0" smtClean="0"/>
              <a:t> senior Phase Network)</a:t>
            </a:r>
            <a:endParaRPr lang="en-AU" dirty="0" smtClean="0"/>
          </a:p>
          <a:p>
            <a:r>
              <a:rPr lang="en-AU" b="1" dirty="0" smtClean="0"/>
              <a:t>Geoff to intro Tom</a:t>
            </a:r>
          </a:p>
          <a:p>
            <a:endParaRPr lang="en-AU" dirty="0" smtClean="0"/>
          </a:p>
        </p:txBody>
      </p:sp>
      <p:sp>
        <p:nvSpPr>
          <p:cNvPr id="4" name="Slide Number Placeholder 3"/>
          <p:cNvSpPr>
            <a:spLocks noGrp="1"/>
          </p:cNvSpPr>
          <p:nvPr>
            <p:ph type="sldNum" sz="quarter" idx="5"/>
          </p:nvPr>
        </p:nvSpPr>
        <p:spPr/>
        <p:txBody>
          <a:bodyPr/>
          <a:lstStyle/>
          <a:p>
            <a:pPr>
              <a:defRPr/>
            </a:pPr>
            <a:fld id="{8D2A8B11-CB7D-46DC-AA81-8B86E5667FF1}"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
        <p:nvSpPr>
          <p:cNvPr id="4" name="Slide Number Placeholder 3"/>
          <p:cNvSpPr>
            <a:spLocks noGrp="1"/>
          </p:cNvSpPr>
          <p:nvPr>
            <p:ph type="sldNum" sz="quarter" idx="5"/>
          </p:nvPr>
        </p:nvSpPr>
        <p:spPr/>
        <p:txBody>
          <a:bodyPr/>
          <a:lstStyle/>
          <a:p>
            <a:pPr>
              <a:defRPr/>
            </a:pPr>
            <a:fld id="{FF4108AD-7306-4C13-825D-D40AAAD584DB}"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dirty="0" smtClean="0"/>
              <a:t>Tom to Introduce Annette</a:t>
            </a:r>
          </a:p>
          <a:p>
            <a:r>
              <a:rPr lang="en-AU" dirty="0" smtClean="0"/>
              <a:t>QYIL </a:t>
            </a:r>
          </a:p>
          <a:p>
            <a:r>
              <a:rPr lang="en-AU" dirty="0" smtClean="0"/>
              <a:t>30mins</a:t>
            </a:r>
          </a:p>
          <a:p>
            <a:r>
              <a:rPr lang="en-AU" dirty="0" smtClean="0"/>
              <a:t>Inside Pack is:</a:t>
            </a:r>
          </a:p>
          <a:p>
            <a:r>
              <a:rPr lang="en-AU" dirty="0" smtClean="0"/>
              <a:t>Regional Issue Doc   - 1-6 with Summary of issue </a:t>
            </a:r>
            <a:r>
              <a:rPr lang="en-AU" b="1" dirty="0" smtClean="0"/>
              <a:t>Not Fully Integrated VET Program</a:t>
            </a:r>
          </a:p>
          <a:p>
            <a:r>
              <a:rPr lang="en-AU" dirty="0" smtClean="0"/>
              <a:t>	           - Questions listed</a:t>
            </a:r>
          </a:p>
          <a:p>
            <a:r>
              <a:rPr lang="en-AU" dirty="0" smtClean="0"/>
              <a:t>	           - Action Process</a:t>
            </a:r>
          </a:p>
          <a:p>
            <a:r>
              <a:rPr lang="en-AU" dirty="0" smtClean="0"/>
              <a:t>                              - Group Member list</a:t>
            </a:r>
          </a:p>
          <a:p>
            <a:r>
              <a:rPr lang="en-AU" dirty="0" smtClean="0"/>
              <a:t>	           - A3 Sheet</a:t>
            </a:r>
          </a:p>
          <a:p>
            <a:endParaRPr lang="en-AU" dirty="0" smtClean="0"/>
          </a:p>
          <a:p>
            <a:r>
              <a:rPr lang="en-AU" dirty="0" smtClean="0"/>
              <a:t>How to contribute</a:t>
            </a:r>
          </a:p>
          <a:p>
            <a:r>
              <a:rPr lang="en-AU" dirty="0" smtClean="0"/>
              <a:t>Each person to contribute the discussion</a:t>
            </a:r>
          </a:p>
          <a:p>
            <a:r>
              <a:rPr lang="en-AU" dirty="0" smtClean="0"/>
              <a:t>Answer each question </a:t>
            </a:r>
          </a:p>
          <a:p>
            <a:r>
              <a:rPr lang="en-AU" dirty="0" smtClean="0"/>
              <a:t>Summarise the information discussed at table</a:t>
            </a:r>
          </a:p>
          <a:p>
            <a:endParaRPr lang="en-AU" dirty="0" smtClean="0"/>
          </a:p>
          <a:p>
            <a:endParaRPr lang="en-AU" dirty="0" smtClean="0"/>
          </a:p>
        </p:txBody>
      </p:sp>
      <p:sp>
        <p:nvSpPr>
          <p:cNvPr id="4" name="Slide Number Placeholder 3"/>
          <p:cNvSpPr>
            <a:spLocks noGrp="1"/>
          </p:cNvSpPr>
          <p:nvPr>
            <p:ph type="sldNum" sz="quarter" idx="5"/>
          </p:nvPr>
        </p:nvSpPr>
        <p:spPr/>
        <p:txBody>
          <a:bodyPr/>
          <a:lstStyle/>
          <a:p>
            <a:pPr>
              <a:defRPr/>
            </a:pPr>
            <a:fld id="{62AFFFAE-5E63-4347-9792-2BC764C9985D}"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dirty="0" smtClean="0"/>
              <a:t>Annette</a:t>
            </a:r>
          </a:p>
          <a:p>
            <a:r>
              <a:rPr lang="en-AU" dirty="0" smtClean="0"/>
              <a:t>2 Mins each</a:t>
            </a:r>
          </a:p>
          <a:p>
            <a:r>
              <a:rPr lang="en-AU" dirty="0" smtClean="0"/>
              <a:t>Summarise </a:t>
            </a:r>
            <a:r>
              <a:rPr lang="en-AU" b="1" dirty="0" smtClean="0"/>
              <a:t>Key Advisory Groups </a:t>
            </a:r>
            <a:r>
              <a:rPr lang="en-AU" dirty="0" smtClean="0"/>
              <a:t>Response with identifying for their Regional Issue Group</a:t>
            </a:r>
          </a:p>
          <a:p>
            <a:r>
              <a:rPr lang="en-AU" dirty="0" smtClean="0"/>
              <a:t>Prompts</a:t>
            </a:r>
          </a:p>
          <a:p>
            <a:r>
              <a:rPr lang="en-AU" dirty="0" smtClean="0"/>
              <a:t>Action- 		What action</a:t>
            </a:r>
          </a:p>
          <a:p>
            <a:r>
              <a:rPr lang="en-AU" dirty="0" smtClean="0"/>
              <a:t>Time Lines-		When</a:t>
            </a:r>
          </a:p>
          <a:p>
            <a:r>
              <a:rPr lang="en-AU" dirty="0" smtClean="0"/>
              <a:t>Responsibilities- 	Who</a:t>
            </a:r>
          </a:p>
          <a:p>
            <a:r>
              <a:rPr lang="en-AU" dirty="0" smtClean="0"/>
              <a:t>Potential Partnerships- 	Who, What - QYIL will commit  and organise meeting and other potential partners</a:t>
            </a:r>
          </a:p>
          <a:p>
            <a:r>
              <a:rPr lang="en-AU" dirty="0" smtClean="0"/>
              <a:t>Programs- 		that can shared with others- info that QYIL can dissimulate</a:t>
            </a:r>
          </a:p>
          <a:p>
            <a:endParaRPr lang="en-AU" dirty="0" smtClean="0"/>
          </a:p>
          <a:p>
            <a:r>
              <a:rPr lang="en-AU" dirty="0" smtClean="0"/>
              <a:t>From the information gathered here today QYIL will compile and share all Potential Partnerships, Time Lines (All information) and we will also create the opportunities for the potential partnership identified to be realised, by inviting the proposed partners, research, organising the meetings and so on.</a:t>
            </a:r>
          </a:p>
          <a:p>
            <a:endParaRPr lang="en-AU" dirty="0" smtClean="0"/>
          </a:p>
          <a:p>
            <a:r>
              <a:rPr lang="en-AU" dirty="0" smtClean="0"/>
              <a:t>QYIL will compile and share all information gathered as well identify future</a:t>
            </a:r>
            <a:r>
              <a:rPr lang="en-AU" baseline="0" dirty="0" smtClean="0"/>
              <a:t> partnerships for this region</a:t>
            </a:r>
            <a:endParaRPr lang="en-AU" dirty="0" smtClean="0"/>
          </a:p>
          <a:p>
            <a:endParaRPr lang="en-AU" dirty="0" smtClean="0"/>
          </a:p>
          <a:p>
            <a:endParaRPr lang="en-AU" dirty="0" smtClean="0"/>
          </a:p>
          <a:p>
            <a:endParaRPr lang="en-AU" dirty="0" smtClean="0"/>
          </a:p>
          <a:p>
            <a:endParaRPr lang="en-AU" dirty="0" smtClean="0"/>
          </a:p>
        </p:txBody>
      </p:sp>
      <p:sp>
        <p:nvSpPr>
          <p:cNvPr id="4" name="Slide Number Placeholder 3"/>
          <p:cNvSpPr>
            <a:spLocks noGrp="1"/>
          </p:cNvSpPr>
          <p:nvPr>
            <p:ph type="sldNum" sz="quarter" idx="5"/>
          </p:nvPr>
        </p:nvSpPr>
        <p:spPr/>
        <p:txBody>
          <a:bodyPr/>
          <a:lstStyle/>
          <a:p>
            <a:pPr>
              <a:defRPr/>
            </a:pPr>
            <a:fld id="{14C65BF3-88C0-4123-9B23-DDF2636C764E}"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dirty="0" smtClean="0"/>
              <a:t>Geoff to thank all attendees</a:t>
            </a:r>
          </a:p>
          <a:p>
            <a:r>
              <a:rPr lang="en-US" sz="1200" b="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Welcome to Country’</a:t>
            </a:r>
          </a:p>
          <a:p>
            <a:r>
              <a:rPr lang="en-US" sz="1200" kern="1200" dirty="0" smtClean="0">
                <a:solidFill>
                  <a:schemeClr val="tx1"/>
                </a:solidFill>
                <a:latin typeface="+mn-lt"/>
                <a:ea typeface="+mn-ea"/>
                <a:cs typeface="+mn-cs"/>
              </a:rPr>
              <a:t>An acknowledgement of full attendance</a:t>
            </a:r>
            <a:r>
              <a:rPr lang="en-US" sz="1200" b="1" kern="1200" dirty="0" smtClean="0">
                <a:solidFill>
                  <a:schemeClr val="tx1"/>
                </a:solidFill>
                <a:latin typeface="+mn-lt"/>
                <a:ea typeface="+mn-ea"/>
                <a:cs typeface="+mn-cs"/>
              </a:rPr>
              <a:t> (indication of interest in and support for our important initiative)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summary of the agenda items</a:t>
            </a:r>
          </a:p>
          <a:p>
            <a:r>
              <a:rPr lang="en-US" sz="1200" kern="1200" dirty="0" smtClean="0">
                <a:solidFill>
                  <a:schemeClr val="tx1"/>
                </a:solidFill>
                <a:latin typeface="+mn-lt"/>
                <a:ea typeface="+mn-ea"/>
                <a:cs typeface="+mn-cs"/>
              </a:rPr>
              <a:t>Walks group through the slides 1, 2, 3 &amp;4</a:t>
            </a:r>
          </a:p>
          <a:p>
            <a:endParaRPr lang="en-AU" dirty="0" smtClean="0"/>
          </a:p>
        </p:txBody>
      </p:sp>
      <p:sp>
        <p:nvSpPr>
          <p:cNvPr id="4" name="Slide Number Placeholder 3"/>
          <p:cNvSpPr>
            <a:spLocks noGrp="1"/>
          </p:cNvSpPr>
          <p:nvPr>
            <p:ph type="sldNum" sz="quarter" idx="5"/>
          </p:nvPr>
        </p:nvSpPr>
        <p:spPr/>
        <p:txBody>
          <a:bodyPr/>
          <a:lstStyle/>
          <a:p>
            <a:pPr>
              <a:defRPr/>
            </a:pPr>
            <a:fld id="{778D1FA5-578E-47E9-B287-479A9DB431CF}"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b="1" dirty="0" smtClean="0"/>
              <a:t>Annette -</a:t>
            </a:r>
            <a:r>
              <a:rPr lang="en-AU" dirty="0" smtClean="0"/>
              <a:t>Show</a:t>
            </a:r>
            <a:r>
              <a:rPr lang="en-AU" baseline="0" dirty="0" smtClean="0"/>
              <a:t> slide as teams delivering 2 min feedback</a:t>
            </a:r>
          </a:p>
          <a:p>
            <a:r>
              <a:rPr lang="en-AU" b="1" baseline="0" dirty="0" smtClean="0"/>
              <a:t>Geoff – to take discussion and explain High Facilitation</a:t>
            </a:r>
          </a:p>
          <a:p>
            <a:endParaRPr lang="en-AU" dirty="0" smtClean="0"/>
          </a:p>
          <a:p>
            <a:endParaRPr lang="en-AU" dirty="0" smtClean="0"/>
          </a:p>
          <a:p>
            <a:endParaRPr lang="en-AU" dirty="0" smtClean="0"/>
          </a:p>
          <a:p>
            <a:endParaRPr lang="en-AU" dirty="0" smtClean="0"/>
          </a:p>
          <a:p>
            <a:endParaRPr lang="en-AU" dirty="0" smtClean="0"/>
          </a:p>
          <a:p>
            <a:endParaRPr lang="en-AU" dirty="0" smtClean="0"/>
          </a:p>
        </p:txBody>
      </p:sp>
      <p:sp>
        <p:nvSpPr>
          <p:cNvPr id="4" name="Slide Number Placeholder 3"/>
          <p:cNvSpPr>
            <a:spLocks noGrp="1"/>
          </p:cNvSpPr>
          <p:nvPr>
            <p:ph type="sldNum" sz="quarter" idx="5"/>
          </p:nvPr>
        </p:nvSpPr>
        <p:spPr/>
        <p:txBody>
          <a:bodyPr/>
          <a:lstStyle/>
          <a:p>
            <a:pPr>
              <a:defRPr/>
            </a:pPr>
            <a:fld id="{8ED8619B-436F-40DF-B58E-E21D4DB33106}"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b="1" dirty="0" smtClean="0"/>
              <a:t>Geoff to close Forum</a:t>
            </a:r>
          </a:p>
          <a:p>
            <a:endParaRPr lang="en-AU" dirty="0" smtClean="0"/>
          </a:p>
          <a:p>
            <a:endParaRPr lang="en-AU" dirty="0" smtClean="0"/>
          </a:p>
          <a:p>
            <a:endParaRPr lang="en-AU" dirty="0" smtClean="0"/>
          </a:p>
          <a:p>
            <a:endParaRPr lang="en-AU" dirty="0" smtClean="0"/>
          </a:p>
          <a:p>
            <a:endParaRPr lang="en-AU" dirty="0" smtClean="0"/>
          </a:p>
        </p:txBody>
      </p:sp>
      <p:sp>
        <p:nvSpPr>
          <p:cNvPr id="4" name="Slide Number Placeholder 3"/>
          <p:cNvSpPr>
            <a:spLocks noGrp="1"/>
          </p:cNvSpPr>
          <p:nvPr>
            <p:ph type="sldNum" sz="quarter" idx="5"/>
          </p:nvPr>
        </p:nvSpPr>
        <p:spPr/>
        <p:txBody>
          <a:bodyPr/>
          <a:lstStyle/>
          <a:p>
            <a:pPr>
              <a:defRPr/>
            </a:pPr>
            <a:fld id="{13CC58E0-7198-43E4-A3AD-F2B64824F0C9}" type="slidenum">
              <a:rPr lang="en-US" smtClean="0"/>
              <a:pPr>
                <a:defRPr/>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dirty="0" smtClean="0">
                <a:cs typeface="Calibri" pitchFamily="34" charset="0"/>
              </a:rPr>
              <a:t>Geoff</a:t>
            </a:r>
          </a:p>
          <a:p>
            <a:r>
              <a:rPr lang="en-AU" dirty="0" smtClean="0">
                <a:cs typeface="Calibri" pitchFamily="34" charset="0"/>
              </a:rPr>
              <a:t>Partnership Brokers broker sustainable, strategic partnerships between and among key stakeholders to improve education and transition outcomes and support young people to remain engaged, or reengage, in education or training and realise their full social and economic potential. </a:t>
            </a:r>
          </a:p>
          <a:p>
            <a:r>
              <a:rPr lang="en-AU" dirty="0" smtClean="0">
                <a:cs typeface="Calibri" pitchFamily="34" charset="0"/>
              </a:rPr>
              <a:t>Partnership Brokers must also look for opportunities to develop relationships with employer groups and peak bodies which have the capacity to influence their members at a local level and expand successful partnership models across Service Regions.  </a:t>
            </a:r>
          </a:p>
          <a:p>
            <a:endParaRPr lang="en-AU" dirty="0" smtClean="0"/>
          </a:p>
        </p:txBody>
      </p:sp>
      <p:sp>
        <p:nvSpPr>
          <p:cNvPr id="4" name="Slide Number Placeholder 3"/>
          <p:cNvSpPr>
            <a:spLocks noGrp="1"/>
          </p:cNvSpPr>
          <p:nvPr>
            <p:ph type="sldNum" sz="quarter" idx="5"/>
          </p:nvPr>
        </p:nvSpPr>
        <p:spPr/>
        <p:txBody>
          <a:bodyPr/>
          <a:lstStyle/>
          <a:p>
            <a:pPr>
              <a:defRPr/>
            </a:pPr>
            <a:fld id="{173D32FC-343E-44E8-843F-4AF98C22743F}"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dirty="0" smtClean="0"/>
              <a:t>Geoff</a:t>
            </a:r>
          </a:p>
          <a:p>
            <a:endParaRPr lang="en-AU" dirty="0" smtClean="0"/>
          </a:p>
        </p:txBody>
      </p:sp>
      <p:sp>
        <p:nvSpPr>
          <p:cNvPr id="4" name="Slide Number Placeholder 3"/>
          <p:cNvSpPr>
            <a:spLocks noGrp="1"/>
          </p:cNvSpPr>
          <p:nvPr>
            <p:ph type="sldNum" sz="quarter" idx="5"/>
          </p:nvPr>
        </p:nvSpPr>
        <p:spPr/>
        <p:txBody>
          <a:bodyPr/>
          <a:lstStyle/>
          <a:p>
            <a:pPr>
              <a:defRPr/>
            </a:pPr>
            <a:fld id="{EE4A9CE0-1D68-4254-BF82-5EFD38A0F0F3}"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eaLnBrk="1" hangingPunct="1">
              <a:defRPr/>
            </a:pPr>
            <a:r>
              <a:rPr lang="en-AU" dirty="0" smtClean="0">
                <a:cs typeface="Calibri" pitchFamily="34" charset="0"/>
              </a:rPr>
              <a:t>Geoff</a:t>
            </a:r>
          </a:p>
          <a:p>
            <a:pPr eaLnBrk="1" hangingPunct="1">
              <a:defRPr/>
            </a:pPr>
            <a:r>
              <a:rPr lang="en-AU" dirty="0" smtClean="0">
                <a:cs typeface="Calibri" pitchFamily="34" charset="0"/>
              </a:rPr>
              <a:t>The MRYA is the main point of leverage for achieving change in the region. </a:t>
            </a:r>
          </a:p>
          <a:p>
            <a:pPr eaLnBrk="1" hangingPunct="1">
              <a:defRPr/>
            </a:pPr>
            <a:r>
              <a:rPr lang="en-AU" dirty="0" smtClean="0">
                <a:cs typeface="Calibri" pitchFamily="34" charset="0"/>
              </a:rPr>
              <a:t>High level representatives from key regional, state and national agencies  are encouraged to attend</a:t>
            </a:r>
          </a:p>
          <a:p>
            <a:pPr eaLnBrk="1" hangingPunct="1">
              <a:defRPr/>
            </a:pPr>
            <a:r>
              <a:rPr lang="en-AU" dirty="0" smtClean="0">
                <a:cs typeface="Calibri" pitchFamily="34" charset="0"/>
              </a:rPr>
              <a:t>Network to share knowledge of their organisations, identifying future directions, priorities, policy, initiatives and programs</a:t>
            </a:r>
          </a:p>
          <a:p>
            <a:pPr eaLnBrk="1" hangingPunct="1">
              <a:buFont typeface="Calibri" pitchFamily="34" charset="0"/>
              <a:buChar char="•"/>
              <a:defRPr/>
            </a:pPr>
            <a:r>
              <a:rPr lang="en-AU" dirty="0" smtClean="0">
                <a:cs typeface="Calibri" pitchFamily="34" charset="0"/>
              </a:rPr>
              <a:t>Share a sophisticated understanding the local environment and the youth engagement and transition</a:t>
            </a:r>
          </a:p>
          <a:p>
            <a:pPr eaLnBrk="1" hangingPunct="1">
              <a:buFont typeface="Calibri" pitchFamily="34" charset="0"/>
              <a:buChar char="•"/>
              <a:defRPr/>
            </a:pPr>
            <a:r>
              <a:rPr lang="en-AU" dirty="0" smtClean="0">
                <a:cs typeface="Calibri" pitchFamily="34" charset="0"/>
              </a:rPr>
              <a:t>Representatives have the authority to influence key decision making bodies within their own organisations</a:t>
            </a:r>
          </a:p>
          <a:p>
            <a:pPr eaLnBrk="1" hangingPunct="1">
              <a:buFont typeface="Calibri" pitchFamily="34" charset="0"/>
              <a:buChar char="•"/>
              <a:defRPr/>
            </a:pPr>
            <a:r>
              <a:rPr lang="en-AU" dirty="0" smtClean="0">
                <a:cs typeface="Calibri" pitchFamily="34" charset="0"/>
              </a:rPr>
              <a:t>Representatives are highly influential within their own “sphere of influence” and the broader local community</a:t>
            </a:r>
          </a:p>
          <a:p>
            <a:pPr>
              <a:buFont typeface="Calibri" pitchFamily="34" charset="0"/>
              <a:buChar char="•"/>
              <a:defRPr/>
            </a:pPr>
            <a:r>
              <a:rPr lang="en-AU" dirty="0" smtClean="0">
                <a:cs typeface="Calibri" pitchFamily="34" charset="0"/>
              </a:rPr>
              <a:t>Identify where synergies present opportunities or duplication creates challenges for young people and program providers operating at the local level  </a:t>
            </a:r>
          </a:p>
          <a:p>
            <a:pPr>
              <a:buFont typeface="Calibri" pitchFamily="34" charset="0"/>
              <a:buChar char="•"/>
              <a:defRPr/>
            </a:pPr>
            <a:r>
              <a:rPr lang="en-AU" dirty="0" smtClean="0">
                <a:cs typeface="Calibri" pitchFamily="34" charset="0"/>
              </a:rPr>
              <a:t>Identify where systemic change may improve outcomes and cooperatively work towards a seamless, integrated system of provision and support for young people  </a:t>
            </a:r>
          </a:p>
          <a:p>
            <a:pPr>
              <a:buFont typeface="Calibri" pitchFamily="34" charset="0"/>
              <a:buChar char="•"/>
              <a:defRPr/>
            </a:pPr>
            <a:r>
              <a:rPr lang="en-AU" dirty="0" smtClean="0">
                <a:cs typeface="Calibri" pitchFamily="34" charset="0"/>
              </a:rPr>
              <a:t>Influence industry &amp; business to share responsibility for young people’s preparation, capacity and transition outcomes</a:t>
            </a:r>
          </a:p>
          <a:p>
            <a:pPr>
              <a:buFont typeface="Calibri" pitchFamily="34" charset="0"/>
              <a:buChar char="•"/>
              <a:defRPr/>
            </a:pPr>
            <a:r>
              <a:rPr lang="en-AU" dirty="0" smtClean="0">
                <a:cs typeface="Calibri" pitchFamily="34" charset="0"/>
              </a:rPr>
              <a:t>Grow the capacity of own organisations to contribute effectively to the Federal Government’s education reform and social inclusion agendas  </a:t>
            </a:r>
          </a:p>
          <a:p>
            <a:pPr>
              <a:defRPr/>
            </a:pPr>
            <a:endParaRPr lang="en-AU" dirty="0" smtClean="0">
              <a:cs typeface="Calibri" pitchFamily="34" charset="0"/>
            </a:endParaRPr>
          </a:p>
          <a:p>
            <a:pPr>
              <a:defRPr/>
            </a:pPr>
            <a:r>
              <a:rPr lang="en-AU" dirty="0" smtClean="0"/>
              <a:t>They demonstrate commitment to the Federal Government’s education reform and social inclusion agendas and the goals of the PB by using their authority to influence key decision making bodies within their own organisations. Representatives are highly influential within their own “sphere of influence” and the broader local community</a:t>
            </a:r>
          </a:p>
          <a:p>
            <a:pPr>
              <a:defRPr/>
            </a:pPr>
            <a:r>
              <a:rPr lang="en-AU" dirty="0" smtClean="0"/>
              <a:t> </a:t>
            </a:r>
          </a:p>
          <a:p>
            <a:pPr>
              <a:defRPr/>
            </a:pPr>
            <a:r>
              <a:rPr lang="en-AU" b="1" dirty="0" smtClean="0"/>
              <a:t>Youth Sector Change Drivers Group – Sunshine Coast</a:t>
            </a:r>
          </a:p>
          <a:p>
            <a:pPr>
              <a:defRPr/>
            </a:pPr>
            <a:r>
              <a:rPr lang="en-AU" dirty="0" smtClean="0"/>
              <a:t>Meetings have been held quarterly and 4 regional partnerships have been created from this engagement. They include:</a:t>
            </a:r>
          </a:p>
          <a:p>
            <a:pPr>
              <a:buFont typeface="Arial" pitchFamily="34" charset="0"/>
              <a:buChar char="•"/>
              <a:defRPr/>
            </a:pPr>
            <a:r>
              <a:rPr lang="en-AU" dirty="0" smtClean="0"/>
              <a:t>Parental Engagement Program. Including earlier intervention</a:t>
            </a:r>
          </a:p>
          <a:p>
            <a:pPr>
              <a:buFont typeface="Arial" pitchFamily="34" charset="0"/>
              <a:buChar char="•"/>
              <a:defRPr/>
            </a:pPr>
            <a:r>
              <a:rPr lang="en-AU" dirty="0" smtClean="0"/>
              <a:t>Sunshine Coast Regional Council Youth Transition Forums</a:t>
            </a:r>
          </a:p>
          <a:p>
            <a:pPr>
              <a:buFont typeface="Arial" pitchFamily="34" charset="0"/>
              <a:buChar char="•"/>
              <a:defRPr/>
            </a:pPr>
            <a:r>
              <a:rPr lang="en-AU" dirty="0" smtClean="0"/>
              <a:t>Identifying and engaging with industry partners within individual school communities</a:t>
            </a:r>
          </a:p>
          <a:p>
            <a:pPr>
              <a:buFont typeface="Arial" pitchFamily="34" charset="0"/>
              <a:buChar char="•"/>
              <a:defRPr/>
            </a:pPr>
            <a:r>
              <a:rPr lang="en-AU" dirty="0" smtClean="0"/>
              <a:t>Regional Transition program for re-engaging youth</a:t>
            </a:r>
          </a:p>
          <a:p>
            <a:pPr>
              <a:defRPr/>
            </a:pPr>
            <a:r>
              <a:rPr lang="en-AU" dirty="0" smtClean="0"/>
              <a:t> </a:t>
            </a:r>
          </a:p>
          <a:p>
            <a:pPr>
              <a:defRPr/>
            </a:pPr>
            <a:endParaRPr lang="en-AU" dirty="0" smtClean="0">
              <a:cs typeface="Calibri" pitchFamily="34" charset="0"/>
            </a:endParaRPr>
          </a:p>
          <a:p>
            <a:pPr>
              <a:defRPr/>
            </a:pPr>
            <a:endParaRPr lang="en-AU" dirty="0"/>
          </a:p>
        </p:txBody>
      </p:sp>
      <p:sp>
        <p:nvSpPr>
          <p:cNvPr id="4" name="Slide Number Placeholder 3"/>
          <p:cNvSpPr>
            <a:spLocks noGrp="1"/>
          </p:cNvSpPr>
          <p:nvPr>
            <p:ph type="sldNum" sz="quarter" idx="5"/>
          </p:nvPr>
        </p:nvSpPr>
        <p:spPr/>
        <p:txBody>
          <a:bodyPr/>
          <a:lstStyle/>
          <a:p>
            <a:pPr>
              <a:defRPr/>
            </a:pPr>
            <a:fld id="{D406E451-1A60-4D5D-895C-23057959E9E9}"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dirty="0" smtClean="0"/>
              <a:t>Geoff to introduce Tom</a:t>
            </a:r>
          </a:p>
          <a:p>
            <a:r>
              <a:rPr lang="en-AU" dirty="0" smtClean="0"/>
              <a:t>While we have a good number of irons in the fire, there are a some readily identifiable potential partnerships that I can briefly describe  to you</a:t>
            </a:r>
          </a:p>
          <a:p>
            <a:r>
              <a:rPr lang="en-US" sz="1200" kern="1200" dirty="0" smtClean="0">
                <a:solidFill>
                  <a:schemeClr val="tx1"/>
                </a:solidFill>
                <a:latin typeface="+mn-lt"/>
                <a:ea typeface="+mn-ea"/>
                <a:cs typeface="+mn-cs"/>
              </a:rPr>
              <a:t>TM speaks about the programs, projects and partnerships that are currently running, or are about to become reality</a:t>
            </a:r>
          </a:p>
          <a:p>
            <a:r>
              <a:rPr lang="en-US" sz="1200" kern="1200" dirty="0" smtClean="0">
                <a:solidFill>
                  <a:schemeClr val="tx1"/>
                </a:solidFill>
                <a:latin typeface="+mn-lt"/>
                <a:ea typeface="+mn-ea"/>
                <a:cs typeface="+mn-cs"/>
              </a:rPr>
              <a:t>The most important partnership is, of course, the one we are all currently involved in </a:t>
            </a:r>
            <a:r>
              <a:rPr lang="en-US" sz="1200" kern="1200" dirty="0" err="1" smtClean="0">
                <a:solidFill>
                  <a:schemeClr val="tx1"/>
                </a:solidFill>
                <a:latin typeface="+mn-lt"/>
                <a:ea typeface="+mn-ea"/>
                <a:cs typeface="+mn-cs"/>
              </a:rPr>
              <a:t>ie</a:t>
            </a:r>
            <a:r>
              <a:rPr lang="en-US" sz="1200" kern="1200" dirty="0" smtClean="0">
                <a:solidFill>
                  <a:schemeClr val="tx1"/>
                </a:solidFill>
                <a:latin typeface="+mn-lt"/>
                <a:ea typeface="+mn-ea"/>
                <a:cs typeface="+mn-cs"/>
              </a:rPr>
              <a:t>: the MRYA.</a:t>
            </a:r>
          </a:p>
          <a:p>
            <a:endParaRPr lang="en-AU" dirty="0" smtClean="0"/>
          </a:p>
        </p:txBody>
      </p:sp>
      <p:sp>
        <p:nvSpPr>
          <p:cNvPr id="4" name="Slide Number Placeholder 3"/>
          <p:cNvSpPr>
            <a:spLocks noGrp="1"/>
          </p:cNvSpPr>
          <p:nvPr>
            <p:ph type="sldNum" sz="quarter" idx="5"/>
          </p:nvPr>
        </p:nvSpPr>
        <p:spPr/>
        <p:txBody>
          <a:bodyPr/>
          <a:lstStyle/>
          <a:p>
            <a:pPr>
              <a:defRPr/>
            </a:pPr>
            <a:fld id="{C54507CF-CFFE-4D31-A007-E4E61B604614}"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dirty="0" smtClean="0"/>
              <a:t>Tom</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describe the senior phase network in detail (will be a flagship partnership with the capacity to drive systemic change, in terms of vocational training, both in and out of schools, with Universities, TAFE and other interested RTO’s, some of whom are present today,) Read the list from the speaking notes.</a:t>
            </a:r>
          </a:p>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t>Survey was sent to all Moreton Region Schools week one this term for expressions of interest to form a Working Group. </a:t>
            </a:r>
          </a:p>
          <a:p>
            <a:r>
              <a:rPr lang="en-AU" dirty="0" smtClean="0"/>
              <a:t>Feedback- 16 respondents- with 10 wanting to be a part of the working group – we have coverage from the three areas.</a:t>
            </a:r>
          </a:p>
          <a:p>
            <a:r>
              <a:rPr lang="en-US" sz="1200" b="0" i="0" u="none" strike="noStrike" kern="1200" dirty="0" err="1" smtClean="0">
                <a:solidFill>
                  <a:schemeClr val="tx1"/>
                </a:solidFill>
                <a:latin typeface="+mn-lt"/>
                <a:ea typeface="+mn-ea"/>
                <a:cs typeface="+mn-cs"/>
              </a:rPr>
              <a:t>Dakabin</a:t>
            </a:r>
            <a:r>
              <a:rPr lang="en-US" sz="1200" b="0" i="0" u="none" strike="noStrike" kern="1200" dirty="0" smtClean="0">
                <a:solidFill>
                  <a:schemeClr val="tx1"/>
                </a:solidFill>
                <a:latin typeface="+mn-lt"/>
                <a:ea typeface="+mn-ea"/>
                <a:cs typeface="+mn-cs"/>
              </a:rPr>
              <a:t> State High School</a:t>
            </a:r>
            <a:r>
              <a:rPr lang="en-US" dirty="0" smtClean="0"/>
              <a:t> </a:t>
            </a:r>
            <a:r>
              <a:rPr lang="en-US" sz="1200" b="0" i="0" u="none" strike="noStrike" kern="1200" dirty="0" smtClean="0">
                <a:solidFill>
                  <a:schemeClr val="tx1"/>
                </a:solidFill>
                <a:latin typeface="+mn-lt"/>
                <a:ea typeface="+mn-ea"/>
                <a:cs typeface="+mn-cs"/>
              </a:rPr>
              <a:t>Clontarf  Beach SHS</a:t>
            </a:r>
            <a:r>
              <a:rPr lang="en-US" dirty="0" smtClean="0"/>
              <a:t> </a:t>
            </a:r>
            <a:r>
              <a:rPr lang="en-US" sz="1200" b="0" i="0" u="none" strike="noStrike" kern="1200" dirty="0" smtClean="0">
                <a:solidFill>
                  <a:schemeClr val="tx1"/>
                </a:solidFill>
                <a:latin typeface="+mn-lt"/>
                <a:ea typeface="+mn-ea"/>
                <a:cs typeface="+mn-cs"/>
              </a:rPr>
              <a:t>Southern Cross Catholic College</a:t>
            </a:r>
            <a:r>
              <a:rPr lang="en-US" dirty="0" smtClean="0"/>
              <a:t> </a:t>
            </a:r>
            <a:r>
              <a:rPr lang="en-US" sz="1200" b="0" i="0" u="none" strike="noStrike" kern="1200" dirty="0" smtClean="0">
                <a:solidFill>
                  <a:schemeClr val="tx1"/>
                </a:solidFill>
                <a:latin typeface="+mn-lt"/>
                <a:ea typeface="+mn-ea"/>
                <a:cs typeface="+mn-cs"/>
              </a:rPr>
              <a:t>Bribie Island State High School</a:t>
            </a:r>
            <a:r>
              <a:rPr lang="en-US" dirty="0" smtClean="0"/>
              <a:t> </a:t>
            </a:r>
            <a:r>
              <a:rPr lang="en-US" sz="1200" b="0" i="0" u="none" strike="noStrike" kern="1200" dirty="0" smtClean="0">
                <a:solidFill>
                  <a:schemeClr val="tx1"/>
                </a:solidFill>
                <a:latin typeface="+mn-lt"/>
                <a:ea typeface="+mn-ea"/>
                <a:cs typeface="+mn-cs"/>
              </a:rPr>
              <a:t>Mueller College</a:t>
            </a:r>
            <a:r>
              <a:rPr lang="en-US" dirty="0" smtClean="0"/>
              <a:t> </a:t>
            </a:r>
            <a:r>
              <a:rPr lang="en-US" sz="1200" b="0" i="0" u="none" strike="noStrike" kern="1200" dirty="0" smtClean="0">
                <a:solidFill>
                  <a:schemeClr val="tx1"/>
                </a:solidFill>
                <a:latin typeface="+mn-lt"/>
                <a:ea typeface="+mn-ea"/>
                <a:cs typeface="+mn-cs"/>
              </a:rPr>
              <a:t>The Lakes College</a:t>
            </a:r>
            <a:r>
              <a:rPr lang="en-US" dirty="0" smtClean="0"/>
              <a:t> </a:t>
            </a:r>
            <a:r>
              <a:rPr lang="en-US" sz="1200" b="0" i="0" u="none" strike="noStrike" kern="1200" dirty="0" smtClean="0">
                <a:solidFill>
                  <a:schemeClr val="tx1"/>
                </a:solidFill>
                <a:latin typeface="+mn-lt"/>
                <a:ea typeface="+mn-ea"/>
                <a:cs typeface="+mn-cs"/>
              </a:rPr>
              <a:t>Tullawong State High School</a:t>
            </a:r>
            <a:r>
              <a:rPr lang="en-US" dirty="0" smtClean="0"/>
              <a:t> </a:t>
            </a:r>
            <a:r>
              <a:rPr lang="en-US" sz="1200" b="0" i="0" u="none" strike="noStrike" kern="1200" dirty="0" smtClean="0">
                <a:solidFill>
                  <a:schemeClr val="tx1"/>
                </a:solidFill>
                <a:latin typeface="+mn-lt"/>
                <a:ea typeface="+mn-ea"/>
                <a:cs typeface="+mn-cs"/>
              </a:rPr>
              <a:t>Morayfield State High School</a:t>
            </a:r>
            <a:r>
              <a:rPr lang="en-US" dirty="0" smtClean="0"/>
              <a:t> </a:t>
            </a:r>
            <a:r>
              <a:rPr lang="en-US" sz="1200" b="0" i="0" u="none" strike="noStrike" kern="1200" dirty="0" smtClean="0">
                <a:solidFill>
                  <a:schemeClr val="tx1"/>
                </a:solidFill>
                <a:latin typeface="+mn-lt"/>
                <a:ea typeface="+mn-ea"/>
                <a:cs typeface="+mn-cs"/>
              </a:rPr>
              <a:t>Morayfield State High School</a:t>
            </a:r>
            <a:r>
              <a:rPr lang="en-US" dirty="0" smtClean="0"/>
              <a:t> </a:t>
            </a:r>
            <a:r>
              <a:rPr lang="en-US" sz="1200" b="0" i="0" u="none" strike="noStrike" kern="1200" dirty="0" smtClean="0">
                <a:solidFill>
                  <a:schemeClr val="tx1"/>
                </a:solidFill>
                <a:latin typeface="+mn-lt"/>
                <a:ea typeface="+mn-ea"/>
                <a:cs typeface="+mn-cs"/>
              </a:rPr>
              <a:t>Genesis Christian College</a:t>
            </a:r>
            <a:r>
              <a:rPr lang="en-US" dirty="0" smtClean="0"/>
              <a:t> </a:t>
            </a:r>
            <a:r>
              <a:rPr lang="en-US" sz="1200" b="0" i="0" u="none" strike="noStrike" kern="1200" dirty="0" smtClean="0">
                <a:solidFill>
                  <a:schemeClr val="tx1"/>
                </a:solidFill>
                <a:latin typeface="+mn-lt"/>
                <a:ea typeface="+mn-ea"/>
                <a:cs typeface="+mn-cs"/>
              </a:rPr>
              <a:t>QUT Caboolture campus</a:t>
            </a:r>
            <a:r>
              <a:rPr lang="en-US" dirty="0" smtClean="0"/>
              <a:t> </a:t>
            </a:r>
            <a:r>
              <a:rPr lang="en-US" sz="1200" b="0" i="0" u="none" strike="noStrike" kern="1200" dirty="0" smtClean="0">
                <a:solidFill>
                  <a:schemeClr val="tx1"/>
                </a:solidFill>
                <a:latin typeface="+mn-lt"/>
                <a:ea typeface="+mn-ea"/>
                <a:cs typeface="+mn-cs"/>
              </a:rPr>
              <a:t>Australia Trade College</a:t>
            </a:r>
            <a:r>
              <a:rPr lang="en-US" dirty="0" smtClean="0"/>
              <a:t> </a:t>
            </a:r>
            <a:r>
              <a:rPr lang="en-US" sz="1200" b="0" i="0" u="none" strike="noStrike" kern="1200" dirty="0" smtClean="0">
                <a:solidFill>
                  <a:schemeClr val="tx1"/>
                </a:solidFill>
                <a:latin typeface="+mn-lt"/>
                <a:ea typeface="+mn-ea"/>
                <a:cs typeface="+mn-cs"/>
              </a:rPr>
              <a:t>Brisbane North Institute of TAFE </a:t>
            </a:r>
            <a:r>
              <a:rPr lang="en-US" dirty="0" smtClean="0"/>
              <a:t> </a:t>
            </a:r>
            <a:r>
              <a:rPr lang="en-US" sz="1200" b="0" i="0" u="none" strike="noStrike" kern="1200" dirty="0" smtClean="0">
                <a:solidFill>
                  <a:schemeClr val="tx1"/>
                </a:solidFill>
                <a:latin typeface="+mn-lt"/>
                <a:ea typeface="+mn-ea"/>
                <a:cs typeface="+mn-cs"/>
              </a:rPr>
              <a:t>Pine Rivers SHS</a:t>
            </a:r>
            <a:r>
              <a:rPr lang="en-US" dirty="0" smtClean="0"/>
              <a:t> </a:t>
            </a:r>
            <a:r>
              <a:rPr lang="en-US" sz="1200" b="0" i="0" u="none" strike="noStrike" kern="1200" dirty="0" smtClean="0">
                <a:solidFill>
                  <a:schemeClr val="tx1"/>
                </a:solidFill>
                <a:latin typeface="+mn-lt"/>
                <a:ea typeface="+mn-ea"/>
                <a:cs typeface="+mn-cs"/>
              </a:rPr>
              <a:t>North Lakes State College</a:t>
            </a:r>
            <a:r>
              <a:rPr lang="en-US" dirty="0" smtClean="0"/>
              <a:t> </a:t>
            </a:r>
            <a:r>
              <a:rPr lang="en-US" sz="1200" b="0" i="0" u="none" strike="noStrike" kern="1200" dirty="0" smtClean="0">
                <a:solidFill>
                  <a:schemeClr val="tx1"/>
                </a:solidFill>
                <a:latin typeface="+mn-lt"/>
                <a:ea typeface="+mn-ea"/>
                <a:cs typeface="+mn-cs"/>
              </a:rPr>
              <a:t>Redcliff State High School</a:t>
            </a:r>
            <a:r>
              <a:rPr lang="en-US" dirty="0" smtClean="0"/>
              <a:t> </a:t>
            </a:r>
            <a:endParaRPr lang="en-AU" dirty="0" smtClean="0"/>
          </a:p>
          <a:p>
            <a:r>
              <a:rPr lang="en-AU" dirty="0" smtClean="0"/>
              <a:t>Targeting enthusiastic practitioners who have identified a gap in access to Professional Development opportunities for Senior Phase in the Region – connects with QYIL as Partnership Broker to turn ideas into actions and organise planned events.</a:t>
            </a:r>
          </a:p>
          <a:p>
            <a:endParaRPr lang="en-AU" dirty="0" smtClean="0"/>
          </a:p>
          <a:p>
            <a:r>
              <a:rPr lang="en-AU" dirty="0" smtClean="0"/>
              <a:t>A working group will be established and topics for discussion and actioning will include:</a:t>
            </a:r>
          </a:p>
          <a:p>
            <a:pPr>
              <a:buFontTx/>
              <a:buChar char="•"/>
            </a:pPr>
            <a:r>
              <a:rPr lang="en-AU" dirty="0" smtClean="0"/>
              <a:t>Latest in AQTF compliance Resource Sharing	</a:t>
            </a:r>
          </a:p>
          <a:p>
            <a:pPr eaLnBrk="1" hangingPunct="1">
              <a:spcBef>
                <a:spcPct val="0"/>
              </a:spcBef>
              <a:buFontTx/>
              <a:buChar char="•"/>
            </a:pPr>
            <a:r>
              <a:rPr lang="en-AU" dirty="0" smtClean="0"/>
              <a:t>National Curriculum</a:t>
            </a:r>
          </a:p>
          <a:p>
            <a:pPr eaLnBrk="1" hangingPunct="1">
              <a:spcBef>
                <a:spcPct val="0"/>
              </a:spcBef>
              <a:buFontTx/>
              <a:buChar char="•"/>
            </a:pPr>
            <a:r>
              <a:rPr lang="en-AU" dirty="0" smtClean="0"/>
              <a:t>Careers Development &amp; Education</a:t>
            </a:r>
          </a:p>
          <a:p>
            <a:pPr eaLnBrk="1" hangingPunct="1">
              <a:spcBef>
                <a:spcPct val="0"/>
              </a:spcBef>
              <a:buFontTx/>
              <a:buChar char="•"/>
            </a:pPr>
            <a:r>
              <a:rPr lang="en-AU" dirty="0" smtClean="0"/>
              <a:t>Industry needs</a:t>
            </a:r>
          </a:p>
          <a:p>
            <a:pPr eaLnBrk="1" hangingPunct="1">
              <a:spcBef>
                <a:spcPct val="0"/>
              </a:spcBef>
              <a:buFontTx/>
              <a:buChar char="•"/>
            </a:pPr>
            <a:r>
              <a:rPr lang="en-AU" dirty="0" smtClean="0"/>
              <a:t>QSA initiatives – QCE courses etc</a:t>
            </a:r>
          </a:p>
          <a:p>
            <a:pPr eaLnBrk="1" hangingPunct="1">
              <a:spcBef>
                <a:spcPct val="0"/>
              </a:spcBef>
              <a:buFontTx/>
              <a:buChar char="•"/>
            </a:pPr>
            <a:r>
              <a:rPr lang="en-AU" dirty="0" smtClean="0"/>
              <a:t>Commonwealth and State initiatives </a:t>
            </a:r>
          </a:p>
          <a:p>
            <a:pPr eaLnBrk="1" hangingPunct="1">
              <a:spcBef>
                <a:spcPct val="0"/>
              </a:spcBef>
              <a:buFontTx/>
              <a:buChar char="•"/>
            </a:pPr>
            <a:r>
              <a:rPr lang="en-AU" dirty="0" smtClean="0"/>
              <a:t>Funding opportunities</a:t>
            </a:r>
          </a:p>
          <a:p>
            <a:pPr>
              <a:buFont typeface="Calibri" pitchFamily="34" charset="0"/>
              <a:buChar char="•"/>
            </a:pPr>
            <a:r>
              <a:rPr lang="en-AU" dirty="0" smtClean="0"/>
              <a:t>Reporting from Conferences Work Ed &amp; Workplace Practices</a:t>
            </a:r>
          </a:p>
          <a:p>
            <a:pPr>
              <a:buFont typeface="Calibri" pitchFamily="34" charset="0"/>
              <a:buChar char="•"/>
            </a:pPr>
            <a:r>
              <a:rPr lang="en-AU" dirty="0" smtClean="0"/>
              <a:t>Cert III – Exploring Potential</a:t>
            </a:r>
          </a:p>
          <a:p>
            <a:pPr eaLnBrk="1" hangingPunct="1">
              <a:spcBef>
                <a:spcPct val="0"/>
              </a:spcBef>
              <a:buFont typeface="Calibri" pitchFamily="34" charset="0"/>
              <a:buChar char="•"/>
            </a:pPr>
            <a:r>
              <a:rPr lang="en-AU" dirty="0" smtClean="0"/>
              <a:t>VET Validation</a:t>
            </a:r>
          </a:p>
          <a:p>
            <a:pPr eaLnBrk="1" hangingPunct="1">
              <a:spcBef>
                <a:spcPct val="0"/>
              </a:spcBef>
              <a:buFont typeface="Calibri" pitchFamily="34" charset="0"/>
              <a:buChar char="•"/>
            </a:pPr>
            <a:r>
              <a:rPr lang="en-AU" dirty="0" smtClean="0"/>
              <a:t>SAT’s</a:t>
            </a:r>
          </a:p>
          <a:p>
            <a:pPr eaLnBrk="1" hangingPunct="1">
              <a:spcBef>
                <a:spcPct val="0"/>
              </a:spcBef>
              <a:buFont typeface="Calibri" pitchFamily="34" charset="0"/>
              <a:buChar char="•"/>
            </a:pPr>
            <a:r>
              <a:rPr lang="en-AU" dirty="0" smtClean="0"/>
              <a:t>Pathways and transition</a:t>
            </a:r>
          </a:p>
          <a:p>
            <a:pPr eaLnBrk="1" hangingPunct="1">
              <a:spcBef>
                <a:spcPct val="0"/>
              </a:spcBef>
              <a:buFont typeface="Calibri" pitchFamily="34" charset="0"/>
              <a:buChar char="•"/>
            </a:pPr>
            <a:r>
              <a:rPr lang="en-AU" dirty="0" smtClean="0"/>
              <a:t>Sharing good practice</a:t>
            </a:r>
          </a:p>
          <a:p>
            <a:pPr eaLnBrk="1" hangingPunct="1">
              <a:spcBef>
                <a:spcPct val="0"/>
              </a:spcBef>
              <a:buFont typeface="Calibri" pitchFamily="34" charset="0"/>
              <a:buChar char="•"/>
            </a:pPr>
            <a:r>
              <a:rPr lang="en-AU" dirty="0" smtClean="0"/>
              <a:t>SET planning </a:t>
            </a:r>
          </a:p>
          <a:p>
            <a:pPr eaLnBrk="1" hangingPunct="1">
              <a:spcBef>
                <a:spcPct val="0"/>
              </a:spcBef>
              <a:buFont typeface="Calibri" pitchFamily="34" charset="0"/>
              <a:buChar char="•"/>
            </a:pPr>
            <a:r>
              <a:rPr lang="en-AU" dirty="0" smtClean="0"/>
              <a:t>Skill shortages and curriculum resonance with regional needs			</a:t>
            </a:r>
            <a:endParaRPr lang="en-AU" dirty="0" smtClean="0">
              <a:cs typeface="Calibri" pitchFamily="34" charset="0"/>
            </a:endParaRPr>
          </a:p>
          <a:p>
            <a:endParaRPr lang="en-AU" dirty="0" smtClean="0"/>
          </a:p>
        </p:txBody>
      </p:sp>
      <p:sp>
        <p:nvSpPr>
          <p:cNvPr id="4" name="Slide Number Placeholder 3"/>
          <p:cNvSpPr>
            <a:spLocks noGrp="1"/>
          </p:cNvSpPr>
          <p:nvPr>
            <p:ph type="sldNum" sz="quarter" idx="5"/>
          </p:nvPr>
        </p:nvSpPr>
        <p:spPr/>
        <p:txBody>
          <a:bodyPr/>
          <a:lstStyle/>
          <a:p>
            <a:pPr>
              <a:defRPr/>
            </a:pPr>
            <a:fld id="{A8B14A3D-A1A7-4951-911E-F342EB94F421}"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AU" b="1" i="1" dirty="0" smtClean="0"/>
              <a:t>Tom</a:t>
            </a:r>
          </a:p>
          <a:p>
            <a:pPr>
              <a:defRPr/>
            </a:pPr>
            <a:r>
              <a:rPr lang="en-AU" b="1" i="1" dirty="0" smtClean="0"/>
              <a:t>Industry Validation (VET Working Group) </a:t>
            </a:r>
          </a:p>
          <a:p>
            <a:pPr>
              <a:defRPr/>
            </a:pPr>
            <a:r>
              <a:rPr lang="en-AU" i="1" dirty="0" smtClean="0"/>
              <a:t>This will be the first of many programs the </a:t>
            </a:r>
            <a:r>
              <a:rPr lang="en-AU" b="1" i="1" dirty="0" smtClean="0"/>
              <a:t>Senior Phase Network </a:t>
            </a:r>
            <a:r>
              <a:rPr lang="en-AU" i="1" dirty="0" smtClean="0"/>
              <a:t>will coordinate with </a:t>
            </a:r>
            <a:r>
              <a:rPr lang="en-AU" b="1" i="1" dirty="0" smtClean="0"/>
              <a:t>QYILS </a:t>
            </a:r>
            <a:r>
              <a:rPr lang="en-AU" i="1" dirty="0" smtClean="0"/>
              <a:t>as the PB</a:t>
            </a:r>
          </a:p>
          <a:p>
            <a:pPr>
              <a:defRPr/>
            </a:pPr>
            <a:r>
              <a:rPr lang="en-US" dirty="0" smtClean="0"/>
              <a:t>Sandra Harrington (</a:t>
            </a:r>
            <a:r>
              <a:rPr lang="en-US" dirty="0" err="1" smtClean="0"/>
              <a:t>VETNetwork</a:t>
            </a:r>
            <a:r>
              <a:rPr lang="en-US" dirty="0" smtClean="0"/>
              <a:t>) may facilitate a professional development opportunity for teachers to maintain currency of Training and Assessment knowledge, improve teaching and assessment strategies and to demonstrate evidence towards some of the professional standards for Queensland teachers.  The PD will focus on VET news, AQTF 2010, status of Training Packages, planning lessons and designing assessment tools.</a:t>
            </a:r>
          </a:p>
          <a:p>
            <a:pPr>
              <a:defRPr/>
            </a:pPr>
            <a:endParaRPr lang="en-US" dirty="0" smtClean="0"/>
          </a:p>
          <a:p>
            <a:pPr>
              <a:defRPr/>
            </a:pPr>
            <a:r>
              <a:rPr lang="en-US" dirty="0" smtClean="0"/>
              <a:t>Vocational teachers are invited to meet with industry representatives and other teachers to moderate and validate their Training and Assessment Strategies and two identified assessment instruments. Industry representatives have been invited to facilitate industry specific discussion groups.  Industry groups will be formed according to needs expressed but are likely to include Business, Hospitality, Recreation, Engineering, Construction, Furnishing, Tourism, Information Technology, Work Education, Visual Art, and Music Industry Skills.</a:t>
            </a:r>
            <a:endParaRPr lang="en-AU" dirty="0" smtClean="0"/>
          </a:p>
          <a:p>
            <a:pPr>
              <a:defRPr/>
            </a:pPr>
            <a:endParaRPr lang="en-AU" i="1" dirty="0" smtClean="0"/>
          </a:p>
          <a:p>
            <a:pPr>
              <a:defRPr/>
            </a:pPr>
            <a:r>
              <a:rPr lang="en-US" dirty="0" smtClean="0"/>
              <a:t> </a:t>
            </a:r>
            <a:r>
              <a:rPr lang="en-AU" dirty="0" smtClean="0"/>
              <a:t>First held Dec 2009 - initiated by small group of practitioners who identified the need – created working group to establish program – activity coordinated and facilitated by QYIL (including promotion, venue, coordination with VET Network, coordination of 20 industry people.  Attended by 80 practitioners) </a:t>
            </a:r>
          </a:p>
          <a:p>
            <a:pPr>
              <a:defRPr/>
            </a:pPr>
            <a:r>
              <a:rPr lang="en-AU" dirty="0" smtClean="0"/>
              <a:t>Aim  	- Industry validation of TAS, Assessment Items (pm)</a:t>
            </a:r>
          </a:p>
          <a:p>
            <a:pPr>
              <a:defRPr/>
            </a:pPr>
            <a:r>
              <a:rPr lang="en-AU" dirty="0" smtClean="0"/>
              <a:t>	- Professional development session on validation and AQTF (am)</a:t>
            </a:r>
          </a:p>
          <a:p>
            <a:pPr>
              <a:defRPr/>
            </a:pPr>
            <a:r>
              <a:rPr lang="en-AU" dirty="0" smtClean="0"/>
              <a:t>Areas    - Hospitality, Engineering, Work Ed, Vis Arts, Rec, Business, Furnishing, etc</a:t>
            </a:r>
          </a:p>
          <a:p>
            <a:pPr>
              <a:defRPr/>
            </a:pPr>
            <a:r>
              <a:rPr lang="en-AU" i="1" dirty="0" smtClean="0"/>
              <a:t>(To be held December 2010 – expecting 80-100 attendees (Sunshine Coast)</a:t>
            </a:r>
            <a:endParaRPr lang="en-AU" dirty="0" smtClean="0"/>
          </a:p>
          <a:p>
            <a:pPr>
              <a:defRPr/>
            </a:pPr>
            <a:r>
              <a:rPr lang="en-AU" dirty="0" smtClean="0"/>
              <a:t> </a:t>
            </a:r>
          </a:p>
          <a:p>
            <a:pPr>
              <a:defRPr/>
            </a:pPr>
            <a:endParaRPr lang="en-AU" dirty="0" smtClean="0"/>
          </a:p>
        </p:txBody>
      </p:sp>
      <p:sp>
        <p:nvSpPr>
          <p:cNvPr id="4" name="Slide Number Placeholder 3"/>
          <p:cNvSpPr>
            <a:spLocks noGrp="1"/>
          </p:cNvSpPr>
          <p:nvPr>
            <p:ph type="sldNum" sz="quarter" idx="5"/>
          </p:nvPr>
        </p:nvSpPr>
        <p:spPr/>
        <p:txBody>
          <a:bodyPr/>
          <a:lstStyle/>
          <a:p>
            <a:pPr>
              <a:defRPr/>
            </a:pPr>
            <a:fld id="{B7B50420-D92C-435B-A769-EC416949DC50}"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dirty="0" smtClean="0"/>
              <a:t>Tom</a:t>
            </a:r>
          </a:p>
          <a:p>
            <a:r>
              <a:rPr lang="en-AU" dirty="0" smtClean="0"/>
              <a:t>Following the initial forum in August, I was approached by both Brad &amp; Jim and requested to explore the possibility of a trade </a:t>
            </a:r>
            <a:r>
              <a:rPr lang="en-AU" dirty="0" err="1" smtClean="0"/>
              <a:t>Pship</a:t>
            </a:r>
            <a:r>
              <a:rPr lang="en-AU" dirty="0" smtClean="0"/>
              <a:t> between Morayfield &amp; Caboolture and other regional schools. After completing some groundwork, we have firmed up support from government organisations, industry and training bodies and a group is working towards some common goals around certification, training for instructors, enterprise based projects and encouraging some strong local industry support. </a:t>
            </a:r>
            <a:r>
              <a:rPr lang="en-AU" dirty="0" smtClean="0">
                <a:solidFill>
                  <a:srgbClr val="FF0000"/>
                </a:solidFill>
              </a:rPr>
              <a:t>Last week, an MoU was signed at the school which will enable training levels to be identified, allow access to a leading training body to the TTC and will  provide enterprise opportunities for students undertaking the course as well supply industrial building materials for student use and training at the school.</a:t>
            </a:r>
          </a:p>
          <a:p>
            <a:r>
              <a:rPr lang="en-AU" dirty="0" smtClean="0">
                <a:solidFill>
                  <a:srgbClr val="FF0000"/>
                </a:solidFill>
              </a:rPr>
              <a:t>This is a great step forward, but has a long way to go in terms of who can access the TTC and how business and industry can support a much broader ’ centre of excellence’ at the TTC in </a:t>
            </a:r>
            <a:r>
              <a:rPr lang="en-AU" dirty="0" err="1" smtClean="0">
                <a:solidFill>
                  <a:srgbClr val="FF0000"/>
                </a:solidFill>
              </a:rPr>
              <a:t>Mfield</a:t>
            </a:r>
            <a:r>
              <a:rPr lang="en-AU" dirty="0" smtClean="0">
                <a:solidFill>
                  <a:srgbClr val="FF0000"/>
                </a:solidFill>
              </a:rPr>
              <a:t>.</a:t>
            </a:r>
          </a:p>
          <a:p>
            <a:r>
              <a:rPr lang="en-AU" dirty="0" smtClean="0">
                <a:solidFill>
                  <a:srgbClr val="FF0000"/>
                </a:solidFill>
              </a:rPr>
              <a:t> I am sure Brad Fox would appreciate meting anyone interested in contributing to a building and construction partnership after the meeting. He is particularly keen to meet with industry folk who can provide apprenticeships and structured workplace learning and who are interested in utilising  the Enterprise model within the construction area .</a:t>
            </a:r>
          </a:p>
        </p:txBody>
      </p:sp>
      <p:sp>
        <p:nvSpPr>
          <p:cNvPr id="4" name="Slide Number Placeholder 3"/>
          <p:cNvSpPr>
            <a:spLocks noGrp="1"/>
          </p:cNvSpPr>
          <p:nvPr>
            <p:ph type="sldNum" sz="quarter" idx="5"/>
          </p:nvPr>
        </p:nvSpPr>
        <p:spPr/>
        <p:txBody>
          <a:bodyPr/>
          <a:lstStyle/>
          <a:p>
            <a:pPr>
              <a:defRPr/>
            </a:pPr>
            <a:fld id="{C5CEBDB9-CE6B-48B1-BB2A-4C114AD58013}"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19E0DDD4-3E0E-4A2B-BF03-5B84A11C2245}" type="datetimeFigureOut">
              <a:rPr lang="en-US"/>
              <a:pPr>
                <a:defRPr/>
              </a:pPr>
              <a:t>10/27/2010</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A49A737D-66EE-412D-B498-32F412AFA968}" type="slidenum">
              <a:rPr lang="en-AU"/>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21870EDE-AD1C-49AC-B836-2451C2A906B3}" type="datetimeFigureOut">
              <a:rPr lang="en-US"/>
              <a:pPr>
                <a:defRPr/>
              </a:pPr>
              <a:t>10/27/2010</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C9C2B952-456C-4CE2-A04A-3D02CF3D433C}"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0197EE33-EA6F-481C-B776-A38547FC5BAF}" type="datetimeFigureOut">
              <a:rPr lang="en-US"/>
              <a:pPr>
                <a:defRPr/>
              </a:pPr>
              <a:t>10/27/2010</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A80C684B-5BD8-49D4-A39D-5616DE5A804C}"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1CC3FD09-B6BD-4851-961B-323A9BC3036E}" type="datetimeFigureOut">
              <a:rPr lang="en-US"/>
              <a:pPr>
                <a:defRPr/>
              </a:pPr>
              <a:t>10/27/2010</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2C69D7D8-0E48-4AC3-B65B-AFBDC6A24B32}" type="slidenum">
              <a:rPr lang="en-AU"/>
              <a:pPr>
                <a:defRPr/>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360EA49-80D1-49B9-A3C8-04B8B97E59FD}" type="datetimeFigureOut">
              <a:rPr lang="en-US"/>
              <a:pPr>
                <a:defRPr/>
              </a:pPr>
              <a:t>10/27/2010</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A1AD84F2-13B9-4CE1-84D1-34DFF0545250}"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B2CEBAA6-CF3A-469E-8C7E-1833B65EFBA9}" type="datetimeFigureOut">
              <a:rPr lang="en-US"/>
              <a:pPr>
                <a:defRPr/>
              </a:pPr>
              <a:t>10/27/2010</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DADCF205-4953-49A9-87FD-5A9849DFF022}"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9019370A-D41C-40FA-AFEE-0CF9BB3CB97D}" type="datetimeFigureOut">
              <a:rPr lang="en-US"/>
              <a:pPr>
                <a:defRPr/>
              </a:pPr>
              <a:t>10/27/2010</a:t>
            </a:fld>
            <a:endParaRPr lang="en-AU"/>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76232092-90B0-410C-830C-2F60B555BD21}"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9F36C70E-6318-456F-80A1-C72101B537E1}" type="datetimeFigureOut">
              <a:rPr lang="en-US"/>
              <a:pPr>
                <a:defRPr/>
              </a:pPr>
              <a:t>10/27/2010</a:t>
            </a:fld>
            <a:endParaRPr lang="en-AU"/>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A5F68D9D-129A-4B38-A4A4-92E9747D0768}"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950DB3-2B2A-4494-8513-466A1CA57C40}" type="datetimeFigureOut">
              <a:rPr lang="en-US"/>
              <a:pPr>
                <a:defRPr/>
              </a:pPr>
              <a:t>10/27/2010</a:t>
            </a:fld>
            <a:endParaRPr lang="en-AU"/>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F4BF8CBB-9FDB-42CD-87A1-FA82D5AA1D61}"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313E75-1336-495E-9AA0-76E9E00C550B}" type="datetimeFigureOut">
              <a:rPr lang="en-US"/>
              <a:pPr>
                <a:defRPr/>
              </a:pPr>
              <a:t>10/27/2010</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CD6630F5-00FA-41A8-81A4-E8181BA8DFF7}"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16A0151-07E7-487E-AFAA-3BACD72D1A99}" type="datetimeFigureOut">
              <a:rPr lang="en-US"/>
              <a:pPr>
                <a:defRPr/>
              </a:pPr>
              <a:t>10/27/2010</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65076BF7-C57F-48E1-B617-751826177F1D}"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01E50B8-8BD3-4E37-88E6-E2DDF6E11AAC}" type="datetimeFigureOut">
              <a:rPr lang="en-US"/>
              <a:pPr>
                <a:defRPr/>
              </a:pPr>
              <a:t>10/27/2010</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2A4AC61-9A7B-42AF-A598-28EFEEDCF76D}"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cmapspublic.ihmc.us/rid=1HSKFZD5N-1BHBL9H-11HG/MRYA%20presentation%20Oct%202010.cmap"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70000" b="-2000"/>
          </a:stretch>
        </a:blipFill>
        <a:effectLst/>
      </p:bgPr>
    </p:bg>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1357313" y="357188"/>
            <a:ext cx="6858000" cy="1570037"/>
          </a:xfrm>
          <a:prstGeom prst="rect">
            <a:avLst/>
          </a:prstGeom>
          <a:noFill/>
          <a:ln w="9525">
            <a:noFill/>
            <a:miter lim="800000"/>
            <a:headEnd/>
            <a:tailEnd/>
          </a:ln>
        </p:spPr>
        <p:txBody>
          <a:bodyPr>
            <a:spAutoFit/>
          </a:bodyPr>
          <a:lstStyle/>
          <a:p>
            <a:pPr algn="ctr"/>
            <a:r>
              <a:rPr lang="en-AU" sz="3200">
                <a:latin typeface="Calibri" pitchFamily="34" charset="0"/>
              </a:rPr>
              <a:t>School Business Community Partnership Brokers Program </a:t>
            </a:r>
          </a:p>
          <a:p>
            <a:pPr algn="ctr"/>
            <a:r>
              <a:rPr lang="en-AU" sz="3200">
                <a:latin typeface="Calibri" pitchFamily="34" charset="0"/>
              </a:rPr>
              <a:t>Moreton Bay Region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5"/>
          <p:cNvSpPr>
            <a:spLocks noGrp="1"/>
          </p:cNvSpPr>
          <p:nvPr>
            <p:ph idx="1"/>
          </p:nvPr>
        </p:nvSpPr>
        <p:spPr>
          <a:xfrm>
            <a:off x="457200" y="1484313"/>
            <a:ext cx="8229600" cy="4641850"/>
          </a:xfrm>
        </p:spPr>
        <p:txBody>
          <a:bodyPr/>
          <a:lstStyle/>
          <a:p>
            <a:pPr algn="ctr">
              <a:buFont typeface="Arial" charset="0"/>
              <a:buNone/>
            </a:pPr>
            <a:r>
              <a:rPr lang="en-AU" sz="2400" b="1" i="1" smtClean="0"/>
              <a:t>Try A Trade</a:t>
            </a:r>
          </a:p>
          <a:p>
            <a:pPr>
              <a:buFont typeface="Arial" charset="0"/>
              <a:buNone/>
            </a:pPr>
            <a:r>
              <a:rPr lang="en-AU" sz="1800" b="1" i="1" smtClean="0"/>
              <a:t>Goal :     	</a:t>
            </a:r>
          </a:p>
          <a:p>
            <a:pPr>
              <a:buFont typeface="Arial" charset="0"/>
              <a:buNone/>
            </a:pPr>
            <a:r>
              <a:rPr lang="en-AU" sz="1600" smtClean="0"/>
              <a:t>The purpose of TRY-A-TRADE </a:t>
            </a:r>
            <a:r>
              <a:rPr lang="en-US" sz="1600" smtClean="0"/>
              <a:t>is to address the skills shortage currently  experienced in areas of </a:t>
            </a:r>
            <a:r>
              <a:rPr lang="en-AU" sz="1600" smtClean="0"/>
              <a:t>Moreton Bay Region, by connecting school students with  local trades people.</a:t>
            </a:r>
          </a:p>
          <a:p>
            <a:pPr>
              <a:buFont typeface="Arial" charset="0"/>
              <a:buNone/>
            </a:pPr>
            <a:r>
              <a:rPr lang="en-AU" sz="1800" b="1" i="1" smtClean="0"/>
              <a:t>Partners:  </a:t>
            </a:r>
          </a:p>
          <a:p>
            <a:pPr>
              <a:buFont typeface="Arial" charset="0"/>
              <a:buNone/>
            </a:pPr>
            <a:r>
              <a:rPr lang="en-AU" sz="1600" smtClean="0"/>
              <a:t>Moreton Regional Council Caboolture Plant &amp; Fleet Workshop, Pine Rivers  Plant &amp; Fleet Workshop &amp; Moreton Bay High Schools</a:t>
            </a:r>
          </a:p>
          <a:p>
            <a:pPr algn="ctr">
              <a:buFont typeface="Arial" charset="0"/>
              <a:buNone/>
            </a:pPr>
            <a:r>
              <a:rPr lang="en-AU" sz="2000" b="1" i="1" smtClean="0">
                <a:cs typeface="Calibri" pitchFamily="34" charset="0"/>
              </a:rPr>
              <a:t>Manufacturing Industry Schools Partnership (MISP)</a:t>
            </a:r>
          </a:p>
          <a:p>
            <a:pPr>
              <a:buFont typeface="Arial" charset="0"/>
              <a:buNone/>
            </a:pPr>
            <a:r>
              <a:rPr lang="en-AU" sz="1800" b="1" i="1" smtClean="0">
                <a:cs typeface="Calibri" pitchFamily="34" charset="0"/>
              </a:rPr>
              <a:t>Goal:</a:t>
            </a:r>
            <a:r>
              <a:rPr lang="en-AU" sz="1800" smtClean="0"/>
              <a:t>	</a:t>
            </a:r>
            <a:r>
              <a:rPr lang="en-AU" sz="1600" smtClean="0"/>
              <a:t> </a:t>
            </a:r>
          </a:p>
          <a:p>
            <a:pPr>
              <a:buFont typeface="Arial" charset="0"/>
              <a:buNone/>
            </a:pPr>
            <a:r>
              <a:rPr lang="en-AU" sz="1600" smtClean="0"/>
              <a:t>To educate students on the career possibilities within the manufacturing   industry by giving them exposure to cutting edge companies.</a:t>
            </a:r>
          </a:p>
          <a:p>
            <a:pPr>
              <a:buFont typeface="Arial" charset="0"/>
              <a:buNone/>
            </a:pPr>
            <a:r>
              <a:rPr lang="en-AU" sz="1800" b="1" i="1" smtClean="0"/>
              <a:t>Partners:  </a:t>
            </a:r>
          </a:p>
          <a:p>
            <a:pPr>
              <a:buFont typeface="Arial" charset="0"/>
              <a:buNone/>
            </a:pPr>
            <a:r>
              <a:rPr lang="en-AU" sz="1600" smtClean="0"/>
              <a:t>Moreton Bay Regional Council, DEEDI, MSQ, Morton Bay High Schools,  North side Trusses and Frames, Kennedy's Timbers, Atlas Engineering, Hydrapower, AIM Lab, SVM, Monarch Building, Norman Manufacturing etc.</a:t>
            </a:r>
          </a:p>
          <a:p>
            <a:pPr algn="ctr">
              <a:buFont typeface="Arial" charset="0"/>
              <a:buNone/>
            </a:pPr>
            <a:endParaRPr lang="en-AU" sz="2000" b="1" i="1" smtClean="0">
              <a:cs typeface="Calibri" pitchFamily="34" charset="0"/>
            </a:endParaRPr>
          </a:p>
        </p:txBody>
      </p:sp>
      <p:sp>
        <p:nvSpPr>
          <p:cNvPr id="6" name="Title 1"/>
          <p:cNvSpPr txBox="1">
            <a:spLocks/>
          </p:cNvSpPr>
          <p:nvPr/>
        </p:nvSpPr>
        <p:spPr bwMode="auto">
          <a:xfrm>
            <a:off x="468313" y="333375"/>
            <a:ext cx="8229600" cy="1143000"/>
          </a:xfrm>
          <a:prstGeom prst="rect">
            <a:avLst/>
          </a:prstGeom>
          <a:blipFill dpi="0" rotWithShape="1">
            <a:blip r:embed="rId3" cstate="print"/>
            <a:srcRect/>
            <a:stretch>
              <a:fillRect/>
            </a:stretch>
          </a:blipFill>
          <a:ln w="9525">
            <a:noFill/>
            <a:miter lim="800000"/>
            <a:headEnd/>
            <a:tailEnd/>
          </a:ln>
        </p:spPr>
        <p:txBody>
          <a:bodyPr anchor="ctr"/>
          <a:lstStyle/>
          <a:p>
            <a:pPr algn="ctr">
              <a:defRPr/>
            </a:pPr>
            <a:r>
              <a:rPr lang="en-AU" sz="3600">
                <a:latin typeface="+mj-lt"/>
                <a:ea typeface="+mj-ea"/>
                <a:cs typeface="+mj-cs"/>
              </a:rPr>
              <a:t>                              Partnership Brokers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blipFill dpi="0" rotWithShape="1">
            <a:blip r:embed="rId3" cstate="print"/>
            <a:srcRect/>
            <a:stretch>
              <a:fillRect/>
            </a:stretch>
          </a:blipFill>
        </p:spPr>
        <p:txBody>
          <a:bodyPr/>
          <a:lstStyle/>
          <a:p>
            <a:pPr eaLnBrk="1" hangingPunct="1"/>
            <a:r>
              <a:rPr lang="en-AU" sz="3600" smtClean="0"/>
              <a:t>                              </a:t>
            </a:r>
          </a:p>
        </p:txBody>
      </p:sp>
      <p:sp>
        <p:nvSpPr>
          <p:cNvPr id="12291" name="Content Placeholder 5"/>
          <p:cNvSpPr>
            <a:spLocks noGrp="1"/>
          </p:cNvSpPr>
          <p:nvPr>
            <p:ph idx="1"/>
          </p:nvPr>
        </p:nvSpPr>
        <p:spPr>
          <a:xfrm>
            <a:off x="323850" y="1341438"/>
            <a:ext cx="8229600" cy="5040312"/>
          </a:xfrm>
        </p:spPr>
        <p:txBody>
          <a:bodyPr/>
          <a:lstStyle/>
          <a:p>
            <a:pPr algn="ctr">
              <a:spcBef>
                <a:spcPct val="0"/>
              </a:spcBef>
              <a:buFont typeface="Arial" charset="0"/>
              <a:buNone/>
            </a:pPr>
            <a:r>
              <a:rPr lang="en-AU" sz="2400" b="1" smtClean="0"/>
              <a:t>Indigenous Careers and Employment Expo</a:t>
            </a:r>
          </a:p>
          <a:p>
            <a:pPr>
              <a:spcBef>
                <a:spcPct val="0"/>
              </a:spcBef>
              <a:buFont typeface="Arial" charset="0"/>
              <a:buNone/>
            </a:pPr>
            <a:endParaRPr lang="en-AU" sz="1800" b="1" smtClean="0"/>
          </a:p>
          <a:p>
            <a:pPr>
              <a:spcBef>
                <a:spcPct val="0"/>
              </a:spcBef>
              <a:buFont typeface="Arial" charset="0"/>
              <a:buNone/>
            </a:pPr>
            <a:r>
              <a:rPr lang="en-AU" sz="1800" b="1" smtClean="0"/>
              <a:t>Goal:  	</a:t>
            </a:r>
          </a:p>
          <a:p>
            <a:pPr>
              <a:spcBef>
                <a:spcPct val="0"/>
              </a:spcBef>
              <a:buFont typeface="Arial" charset="0"/>
              <a:buNone/>
            </a:pPr>
            <a:r>
              <a:rPr lang="en-AU" sz="1600" b="1" smtClean="0"/>
              <a:t> </a:t>
            </a:r>
            <a:r>
              <a:rPr lang="en-AU" sz="1600" smtClean="0"/>
              <a:t>The Indigenous Employment, Jobs and Career expo was held at the Narangba Community Centre on Wednesday 30 June 2010. The Expo had a NAIDOC theme and the theme for NAIDOC week in 2010 is “Unsung Heroes – Closing the Gap by Leading the Way”. </a:t>
            </a:r>
          </a:p>
          <a:p>
            <a:pPr>
              <a:spcBef>
                <a:spcPct val="0"/>
              </a:spcBef>
              <a:buFont typeface="Arial" charset="0"/>
              <a:buNone/>
            </a:pPr>
            <a:r>
              <a:rPr lang="en-AU" sz="1800" b="1" smtClean="0"/>
              <a:t>Partners:   </a:t>
            </a:r>
          </a:p>
          <a:p>
            <a:pPr>
              <a:spcBef>
                <a:spcPct val="0"/>
              </a:spcBef>
              <a:buFont typeface="Arial" charset="0"/>
              <a:buNone/>
            </a:pPr>
            <a:r>
              <a:rPr lang="en-AU" sz="1600" smtClean="0"/>
              <a:t>Moreton Bay Regional Council, Murri Network, DEEDI, DEEWR, MEGT, Skills Tech Aust, Journey Forward</a:t>
            </a:r>
          </a:p>
          <a:p>
            <a:pPr algn="ctr">
              <a:spcBef>
                <a:spcPct val="0"/>
              </a:spcBef>
              <a:buFont typeface="Arial" charset="0"/>
              <a:buNone/>
            </a:pPr>
            <a:r>
              <a:rPr lang="en-AU" sz="2400" b="1" smtClean="0"/>
              <a:t> </a:t>
            </a:r>
            <a:r>
              <a:rPr lang="en-AU" sz="2400" b="1" i="1" smtClean="0"/>
              <a:t>LIFEmpower</a:t>
            </a:r>
          </a:p>
          <a:p>
            <a:pPr>
              <a:spcBef>
                <a:spcPct val="0"/>
              </a:spcBef>
              <a:buFont typeface="Arial" charset="0"/>
              <a:buNone/>
            </a:pPr>
            <a:endParaRPr lang="en-AU" sz="1800" b="1" smtClean="0"/>
          </a:p>
          <a:p>
            <a:pPr>
              <a:spcBef>
                <a:spcPct val="0"/>
              </a:spcBef>
              <a:buFont typeface="Arial" charset="0"/>
              <a:buNone/>
            </a:pPr>
            <a:r>
              <a:rPr lang="en-AU" sz="1800" b="1" smtClean="0"/>
              <a:t>Goal:	</a:t>
            </a:r>
          </a:p>
          <a:p>
            <a:pPr>
              <a:spcBef>
                <a:spcPct val="0"/>
              </a:spcBef>
              <a:buFont typeface="Arial" charset="0"/>
              <a:buNone/>
            </a:pPr>
            <a:r>
              <a:rPr lang="en-AU" sz="1600" smtClean="0"/>
              <a:t>To present an array of interactive presentations, workshops and mentoring to year 10 and 11 students covering  the areas of law, finance and  Information technology. </a:t>
            </a:r>
          </a:p>
          <a:p>
            <a:pPr>
              <a:spcBef>
                <a:spcPct val="0"/>
              </a:spcBef>
              <a:buFont typeface="Arial" charset="0"/>
              <a:buNone/>
            </a:pPr>
            <a:r>
              <a:rPr lang="en-AU" sz="1800" b="1" i="1" smtClean="0">
                <a:cs typeface="Calibri" pitchFamily="34" charset="0"/>
              </a:rPr>
              <a:t>Partners: </a:t>
            </a:r>
          </a:p>
          <a:p>
            <a:pPr>
              <a:spcBef>
                <a:spcPct val="0"/>
              </a:spcBef>
              <a:buFont typeface="Arial" charset="0"/>
              <a:buNone/>
            </a:pPr>
            <a:r>
              <a:rPr lang="en-AU" sz="1600" smtClean="0">
                <a:cs typeface="Calibri" pitchFamily="34" charset="0"/>
              </a:rPr>
              <a:t>BPW, </a:t>
            </a:r>
            <a:r>
              <a:rPr lang="en-AU" sz="1600" smtClean="0"/>
              <a:t>Fiducian Financial Services, Web-Sta, Lember and Williams, Caboolture Area Schools</a:t>
            </a:r>
          </a:p>
          <a:p>
            <a:pPr>
              <a:buFont typeface="Arial" charset="0"/>
              <a:buNone/>
            </a:pPr>
            <a:endParaRPr lang="en-AU" sz="2000" smtClean="0"/>
          </a:p>
          <a:p>
            <a:pPr>
              <a:buFont typeface="Arial" charset="0"/>
              <a:buNone/>
            </a:pPr>
            <a:endParaRPr lang="en-AU" sz="2000" smtClean="0"/>
          </a:p>
          <a:p>
            <a:pPr>
              <a:buFont typeface="Arial" charset="0"/>
              <a:buNone/>
            </a:pPr>
            <a:endParaRPr lang="en-AU" sz="2000" b="1" i="1" smtClean="0">
              <a:cs typeface="Calibri" pitchFamily="34" charset="0"/>
            </a:endParaRPr>
          </a:p>
          <a:p>
            <a:pPr>
              <a:buFont typeface="Arial" charset="0"/>
              <a:buNone/>
            </a:pPr>
            <a:endParaRPr lang="en-AU" sz="1800" smtClean="0"/>
          </a:p>
          <a:p>
            <a:pPr>
              <a:buFont typeface="Arial" charset="0"/>
              <a:buNone/>
            </a:pPr>
            <a:endParaRPr lang="en-AU" sz="2000" b="1" i="1" smtClean="0">
              <a:cs typeface="Calibri" pitchFamily="34" charset="0"/>
            </a:endParaRPr>
          </a:p>
          <a:p>
            <a:pPr>
              <a:buFont typeface="Arial" charset="0"/>
              <a:buNone/>
            </a:pPr>
            <a:endParaRPr lang="en-AU" sz="18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blipFill dpi="0" rotWithShape="1">
            <a:blip r:embed="rId3" cstate="print"/>
            <a:srcRect/>
            <a:stretch>
              <a:fillRect/>
            </a:stretch>
          </a:blipFill>
        </p:spPr>
        <p:txBody>
          <a:bodyPr/>
          <a:lstStyle/>
          <a:p>
            <a:pPr eaLnBrk="1" hangingPunct="1"/>
            <a:r>
              <a:rPr lang="en-AU" sz="3600" smtClean="0"/>
              <a:t>                              </a:t>
            </a:r>
          </a:p>
        </p:txBody>
      </p:sp>
      <p:sp>
        <p:nvSpPr>
          <p:cNvPr id="13315" name="Content Placeholder 5"/>
          <p:cNvSpPr>
            <a:spLocks noGrp="1"/>
          </p:cNvSpPr>
          <p:nvPr>
            <p:ph idx="1"/>
          </p:nvPr>
        </p:nvSpPr>
        <p:spPr>
          <a:xfrm>
            <a:off x="468313" y="1412875"/>
            <a:ext cx="8229600" cy="4641850"/>
          </a:xfrm>
        </p:spPr>
        <p:txBody>
          <a:bodyPr/>
          <a:lstStyle/>
          <a:p>
            <a:pPr algn="ctr">
              <a:spcBef>
                <a:spcPts val="0"/>
              </a:spcBef>
              <a:buFont typeface="Arial" charset="0"/>
              <a:buNone/>
            </a:pPr>
            <a:r>
              <a:rPr lang="en-AU" sz="2400" b="1" dirty="0" smtClean="0"/>
              <a:t>Regional Career Expo</a:t>
            </a:r>
          </a:p>
          <a:p>
            <a:pPr>
              <a:spcBef>
                <a:spcPts val="0"/>
              </a:spcBef>
              <a:buFont typeface="Arial" charset="0"/>
              <a:buNone/>
            </a:pPr>
            <a:r>
              <a:rPr lang="en-AU" sz="1800" b="1" dirty="0" smtClean="0"/>
              <a:t>Goal: </a:t>
            </a:r>
          </a:p>
          <a:p>
            <a:pPr>
              <a:spcBef>
                <a:spcPts val="0"/>
              </a:spcBef>
              <a:buFont typeface="Arial" charset="0"/>
              <a:buNone/>
            </a:pPr>
            <a:r>
              <a:rPr lang="en-AU" sz="1800" dirty="0" smtClean="0"/>
              <a:t>To bring together business, industry and all fields of further education &amp; training</a:t>
            </a:r>
          </a:p>
          <a:p>
            <a:pPr>
              <a:spcBef>
                <a:spcPts val="0"/>
              </a:spcBef>
              <a:buFont typeface="Arial" charset="0"/>
              <a:buNone/>
            </a:pPr>
            <a:r>
              <a:rPr lang="en-AU" sz="1800" b="1" dirty="0" smtClean="0"/>
              <a:t>Partners:</a:t>
            </a:r>
          </a:p>
          <a:p>
            <a:pPr>
              <a:spcBef>
                <a:spcPts val="0"/>
              </a:spcBef>
              <a:buFont typeface="Arial" charset="0"/>
              <a:buNone/>
            </a:pPr>
            <a:r>
              <a:rPr lang="en-AU" sz="1800" dirty="0" smtClean="0"/>
              <a:t>Regional Development Australia, Moreton Bat Regional Council</a:t>
            </a:r>
          </a:p>
          <a:p>
            <a:pPr algn="ctr">
              <a:spcBef>
                <a:spcPts val="0"/>
              </a:spcBef>
              <a:buFont typeface="Arial" charset="0"/>
              <a:buNone/>
            </a:pPr>
            <a:r>
              <a:rPr lang="en-AU" sz="2400" b="1" dirty="0" smtClean="0"/>
              <a:t>Moreton Bay Labs</a:t>
            </a:r>
          </a:p>
          <a:p>
            <a:pPr>
              <a:spcBef>
                <a:spcPts val="0"/>
              </a:spcBef>
              <a:buFont typeface="Arial" charset="0"/>
              <a:buNone/>
            </a:pPr>
            <a:r>
              <a:rPr lang="en-AU" sz="1800" b="1" dirty="0" smtClean="0"/>
              <a:t>Goal:</a:t>
            </a:r>
          </a:p>
          <a:p>
            <a:pPr>
              <a:spcBef>
                <a:spcPts val="0"/>
              </a:spcBef>
              <a:buFont typeface="Arial" charset="0"/>
              <a:buNone/>
            </a:pPr>
            <a:r>
              <a:rPr lang="en-AU" sz="1800" dirty="0" smtClean="0"/>
              <a:t>Involve disengaged students in a Social Media Program</a:t>
            </a:r>
          </a:p>
          <a:p>
            <a:pPr>
              <a:spcBef>
                <a:spcPts val="0"/>
              </a:spcBef>
              <a:buFont typeface="Arial" charset="0"/>
              <a:buNone/>
            </a:pPr>
            <a:r>
              <a:rPr lang="en-AU" sz="1800" b="1" dirty="0" smtClean="0"/>
              <a:t>Partners:</a:t>
            </a:r>
          </a:p>
          <a:p>
            <a:pPr>
              <a:spcBef>
                <a:spcPts val="0"/>
              </a:spcBef>
              <a:buFont typeface="Arial" charset="0"/>
              <a:buNone/>
            </a:pPr>
            <a:r>
              <a:rPr lang="en-AU" sz="1800" dirty="0" smtClean="0"/>
              <a:t>Regional Libraries, Youth Network Foundation, RTO’s, Schools, Youth Connections</a:t>
            </a:r>
            <a:endParaRPr lang="en-AU" sz="2400" dirty="0" smtClean="0"/>
          </a:p>
          <a:p>
            <a:pPr algn="ctr">
              <a:spcBef>
                <a:spcPts val="0"/>
              </a:spcBef>
              <a:buFont typeface="Arial" charset="0"/>
              <a:buNone/>
            </a:pPr>
            <a:r>
              <a:rPr lang="en-AU" sz="2400" b="1" dirty="0" smtClean="0"/>
              <a:t>Links into Australia Trade Coast</a:t>
            </a:r>
          </a:p>
          <a:p>
            <a:pPr>
              <a:spcBef>
                <a:spcPts val="0"/>
              </a:spcBef>
              <a:buFont typeface="Arial" charset="0"/>
              <a:buNone/>
            </a:pPr>
            <a:r>
              <a:rPr lang="en-AU" sz="1800" b="1" dirty="0" smtClean="0"/>
              <a:t>Goal:</a:t>
            </a:r>
          </a:p>
          <a:p>
            <a:pPr>
              <a:spcBef>
                <a:spcPts val="0"/>
              </a:spcBef>
              <a:buFont typeface="Arial" charset="0"/>
              <a:buNone/>
            </a:pPr>
            <a:r>
              <a:rPr lang="en-AU" sz="1800" dirty="0" smtClean="0"/>
              <a:t>Recruitment for Brisbane Airport Corporation Development</a:t>
            </a:r>
          </a:p>
          <a:p>
            <a:pPr>
              <a:spcBef>
                <a:spcPts val="0"/>
              </a:spcBef>
              <a:buFont typeface="Arial" charset="0"/>
              <a:buNone/>
            </a:pPr>
            <a:r>
              <a:rPr lang="en-AU" sz="1800" b="1" dirty="0" smtClean="0"/>
              <a:t>Partners:</a:t>
            </a:r>
          </a:p>
          <a:p>
            <a:pPr>
              <a:buFont typeface="Arial" charset="0"/>
              <a:buNone/>
            </a:pPr>
            <a:r>
              <a:rPr lang="en-AU" sz="1800" dirty="0" smtClean="0">
                <a:cs typeface="Calibri" pitchFamily="34" charset="0"/>
              </a:rPr>
              <a:t>BAC Precinct Businesses, RTO;s, Schools</a:t>
            </a:r>
          </a:p>
          <a:p>
            <a:pPr>
              <a:buFont typeface="Arial" charset="0"/>
              <a:buNone/>
            </a:pPr>
            <a:endParaRPr lang="en-AU" sz="18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p:txBody>
          <a:bodyPr/>
          <a:lstStyle/>
          <a:p>
            <a:pPr>
              <a:buFont typeface="Arial" charset="0"/>
              <a:buNone/>
            </a:pPr>
            <a:r>
              <a:rPr lang="en-AU" sz="2400" b="1" i="1" smtClean="0">
                <a:cs typeface="Calibri" pitchFamily="34" charset="0"/>
              </a:rPr>
              <a:t>Sunshine Coast High School Health Care Engagement Program</a:t>
            </a:r>
            <a:endParaRPr lang="en-AU" sz="2400" i="1" smtClean="0">
              <a:cs typeface="Calibri" pitchFamily="34" charset="0"/>
            </a:endParaRPr>
          </a:p>
          <a:p>
            <a:r>
              <a:rPr lang="en-AU" sz="2000" smtClean="0">
                <a:cs typeface="Calibri" pitchFamily="34" charset="0"/>
              </a:rPr>
              <a:t>The HSHCEP is a local workforce development strategy aimed at building a sustainable future workforce for the Sunshine Coast. It is a </a:t>
            </a:r>
            <a:r>
              <a:rPr lang="en-US" sz="2000" smtClean="0">
                <a:cs typeface="Calibri" pitchFamily="34" charset="0"/>
              </a:rPr>
              <a:t>multidisciplinary contemporary alternative to work experience</a:t>
            </a:r>
            <a:r>
              <a:rPr lang="en-AU" sz="2000" smtClean="0">
                <a:cs typeface="Calibri" pitchFamily="34" charset="0"/>
              </a:rPr>
              <a:t> that offers School Based Traineeships and addresses the workforce development needs for the Health Industry on the Sunshine Coast</a:t>
            </a:r>
          </a:p>
          <a:p>
            <a:pPr>
              <a:buFont typeface="Arial" charset="0"/>
              <a:buNone/>
            </a:pPr>
            <a:endParaRPr lang="en-AU" smtClean="0"/>
          </a:p>
        </p:txBody>
      </p:sp>
      <p:sp>
        <p:nvSpPr>
          <p:cNvPr id="14339" name="Title 1"/>
          <p:cNvSpPr>
            <a:spLocks noGrp="1"/>
          </p:cNvSpPr>
          <p:nvPr>
            <p:ph type="title"/>
          </p:nvPr>
        </p:nvSpPr>
        <p:spPr>
          <a:blipFill dpi="0" rotWithShape="1">
            <a:blip r:embed="rId3" cstate="print"/>
            <a:srcRect/>
            <a:stretch>
              <a:fillRect/>
            </a:stretch>
          </a:blipFill>
        </p:spPr>
        <p:txBody>
          <a:bodyPr/>
          <a:lstStyle/>
          <a:p>
            <a:pPr eaLnBrk="1" hangingPunct="1"/>
            <a:r>
              <a:rPr lang="en-AU" sz="3600" smtClean="0"/>
              <a:t>                              Partnership Brokers</a:t>
            </a:r>
          </a:p>
        </p:txBody>
      </p:sp>
      <p:pic>
        <p:nvPicPr>
          <p:cNvPr id="14340" name="Picture 4" descr="2.jpg"/>
          <p:cNvPicPr>
            <a:picLocks noChangeAspect="1"/>
          </p:cNvPicPr>
          <p:nvPr/>
        </p:nvPicPr>
        <p:blipFill>
          <a:blip r:embed="rId4" cstate="print"/>
          <a:srcRect/>
          <a:stretch>
            <a:fillRect/>
          </a:stretch>
        </p:blipFill>
        <p:spPr bwMode="auto">
          <a:xfrm>
            <a:off x="900113" y="3933825"/>
            <a:ext cx="3602037" cy="2592388"/>
          </a:xfrm>
          <a:prstGeom prst="rect">
            <a:avLst/>
          </a:prstGeom>
          <a:noFill/>
          <a:ln w="9525">
            <a:noFill/>
            <a:miter lim="800000"/>
            <a:headEnd/>
            <a:tailEnd/>
          </a:ln>
        </p:spPr>
      </p:pic>
      <p:sp>
        <p:nvSpPr>
          <p:cNvPr id="14341" name="TextBox 4"/>
          <p:cNvSpPr txBox="1">
            <a:spLocks noChangeArrowheads="1"/>
          </p:cNvSpPr>
          <p:nvPr/>
        </p:nvSpPr>
        <p:spPr bwMode="auto">
          <a:xfrm>
            <a:off x="4860032" y="3861048"/>
            <a:ext cx="3888681" cy="1846659"/>
          </a:xfrm>
          <a:prstGeom prst="rect">
            <a:avLst/>
          </a:prstGeom>
          <a:noFill/>
          <a:ln w="9525">
            <a:noFill/>
            <a:miter lim="800000"/>
            <a:headEnd/>
            <a:tailEnd/>
          </a:ln>
        </p:spPr>
        <p:txBody>
          <a:bodyPr wrap="square">
            <a:spAutoFit/>
          </a:bodyPr>
          <a:lstStyle/>
          <a:p>
            <a:pPr algn="ctr"/>
            <a:r>
              <a:rPr lang="en-AU" sz="2800" b="1" i="1" dirty="0"/>
              <a:t>High potential to duplicate this in the </a:t>
            </a:r>
            <a:r>
              <a:rPr lang="en-AU" sz="3000" b="1" i="1" dirty="0"/>
              <a:t>Moreton </a:t>
            </a:r>
            <a:r>
              <a:rPr lang="en-AU" sz="3000" b="1" i="1" dirty="0" smtClean="0"/>
              <a:t>Bay Region</a:t>
            </a:r>
          </a:p>
          <a:p>
            <a:pPr algn="ctr"/>
            <a:endParaRPr lang="en-AU" sz="2800" b="1"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blipFill dpi="0" rotWithShape="1">
            <a:blip r:embed="rId3" cstate="print"/>
            <a:srcRect/>
            <a:stretch>
              <a:fillRect/>
            </a:stretch>
          </a:blipFill>
        </p:spPr>
        <p:txBody>
          <a:bodyPr/>
          <a:lstStyle/>
          <a:p>
            <a:pPr eaLnBrk="1" hangingPunct="1"/>
            <a:r>
              <a:rPr lang="en-AU" sz="3600" smtClean="0"/>
              <a:t>                              Partnership Brokers</a:t>
            </a:r>
          </a:p>
        </p:txBody>
      </p:sp>
      <p:pic>
        <p:nvPicPr>
          <p:cNvPr id="15363" name="Picture 5"/>
          <p:cNvPicPr>
            <a:picLocks noGrp="1" noChangeAspect="1" noChangeArrowheads="1"/>
          </p:cNvPicPr>
          <p:nvPr>
            <p:ph idx="1"/>
          </p:nvPr>
        </p:nvPicPr>
        <p:blipFill>
          <a:blip r:embed="rId4" cstate="print"/>
          <a:srcRect/>
          <a:stretch>
            <a:fillRect/>
          </a:stretch>
        </p:blipFill>
        <p:spPr>
          <a:xfrm>
            <a:off x="6732588" y="1484313"/>
            <a:ext cx="1362075" cy="1590675"/>
          </a:xfrm>
          <a:noFill/>
        </p:spPr>
      </p:pic>
      <p:sp>
        <p:nvSpPr>
          <p:cNvPr id="15364" name="TextBox 5"/>
          <p:cNvSpPr txBox="1">
            <a:spLocks noChangeArrowheads="1"/>
          </p:cNvSpPr>
          <p:nvPr/>
        </p:nvSpPr>
        <p:spPr bwMode="auto">
          <a:xfrm>
            <a:off x="323850" y="1412875"/>
            <a:ext cx="8496300" cy="5248275"/>
          </a:xfrm>
          <a:prstGeom prst="rect">
            <a:avLst/>
          </a:prstGeom>
          <a:noFill/>
          <a:ln w="9525">
            <a:noFill/>
            <a:miter lim="800000"/>
            <a:headEnd/>
            <a:tailEnd/>
          </a:ln>
        </p:spPr>
        <p:txBody>
          <a:bodyPr>
            <a:spAutoFit/>
          </a:bodyPr>
          <a:lstStyle/>
          <a:p>
            <a:pPr algn="ctr">
              <a:buFont typeface="Arial" charset="0"/>
              <a:buNone/>
            </a:pPr>
            <a:r>
              <a:rPr lang="en-AU"/>
              <a:t>Guest Speaker</a:t>
            </a:r>
          </a:p>
          <a:p>
            <a:pPr algn="ctr">
              <a:buFont typeface="Arial" charset="0"/>
              <a:buNone/>
            </a:pPr>
            <a:r>
              <a:rPr lang="en-AU" sz="3600" b="1"/>
              <a:t>Dennis Chiron      </a:t>
            </a:r>
          </a:p>
          <a:p>
            <a:pPr algn="ctr">
              <a:buFont typeface="Arial" charset="0"/>
              <a:buNone/>
            </a:pPr>
            <a:endParaRPr lang="en-AU" sz="3600" b="1"/>
          </a:p>
          <a:p>
            <a:pPr algn="ctr">
              <a:buFont typeface="Arial" charset="0"/>
              <a:buNone/>
            </a:pPr>
            <a:endParaRPr lang="en-AU" sz="2400" b="1"/>
          </a:p>
          <a:p>
            <a:pPr algn="ctr">
              <a:buFont typeface="Arial" charset="0"/>
              <a:buNone/>
            </a:pPr>
            <a:r>
              <a:rPr lang="en-AU" sz="2400" b="1"/>
              <a:t>Caboolture Business Enterprise Centre</a:t>
            </a:r>
          </a:p>
          <a:p>
            <a:pPr algn="ctr">
              <a:buFont typeface="Arial" charset="0"/>
              <a:buNone/>
            </a:pPr>
            <a:r>
              <a:rPr lang="en-AU" sz="2000" b="1"/>
              <a:t>(CBEC)</a:t>
            </a:r>
            <a:endParaRPr lang="en-US" sz="2000"/>
          </a:p>
          <a:p>
            <a:pPr algn="ctr">
              <a:lnSpc>
                <a:spcPct val="150000"/>
              </a:lnSpc>
              <a:buFont typeface="Arial" charset="0"/>
              <a:buNone/>
            </a:pPr>
            <a:r>
              <a:rPr lang="en-US" sz="2000"/>
              <a:t>Dennis pioneered Enterprise Centres and Business Incubators in Australia. </a:t>
            </a:r>
          </a:p>
          <a:p>
            <a:pPr algn="ctr">
              <a:lnSpc>
                <a:spcPct val="150000"/>
              </a:lnSpc>
              <a:buFont typeface="Arial" charset="0"/>
              <a:buNone/>
            </a:pPr>
            <a:r>
              <a:rPr lang="en-US" sz="2000"/>
              <a:t>He was part of the original Nicholas Clarke &amp; Assoc. steering committee to examine the Enterprise Centres overseas experience and make recommendations to Government. </a:t>
            </a:r>
            <a:r>
              <a:rPr lang="en-US"/>
              <a:t/>
            </a:r>
            <a:br>
              <a:rPr lang="en-US"/>
            </a:br>
            <a:endParaRPr lang="en-A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179388" y="1600200"/>
            <a:ext cx="8785225" cy="4525963"/>
          </a:xfrm>
        </p:spPr>
        <p:txBody>
          <a:bodyPr/>
          <a:lstStyle/>
          <a:p>
            <a:pPr algn="ctr">
              <a:buFont typeface="Arial" charset="0"/>
              <a:buNone/>
            </a:pPr>
            <a:r>
              <a:rPr lang="en-AU" sz="4000" b="1" dirty="0" smtClean="0"/>
              <a:t>Summary of Action Planning</a:t>
            </a:r>
          </a:p>
          <a:p>
            <a:pPr algn="ctr">
              <a:buFont typeface="Arial" charset="0"/>
              <a:buNone/>
            </a:pPr>
            <a:r>
              <a:rPr lang="en-AU" sz="2400" dirty="0" smtClean="0"/>
              <a:t>Feedback from Forum 30</a:t>
            </a:r>
            <a:r>
              <a:rPr lang="en-AU" sz="2400" baseline="30000" dirty="0" smtClean="0"/>
              <a:t>th</a:t>
            </a:r>
            <a:r>
              <a:rPr lang="en-AU" sz="2400" dirty="0" smtClean="0"/>
              <a:t> August 2010</a:t>
            </a:r>
          </a:p>
          <a:p>
            <a:pPr algn="ctr">
              <a:buFont typeface="Arial" charset="0"/>
              <a:buNone/>
            </a:pPr>
            <a:endParaRPr lang="en-AU" sz="2400" dirty="0" smtClean="0"/>
          </a:p>
          <a:p>
            <a:pPr algn="ctr">
              <a:buFont typeface="Arial" charset="0"/>
              <a:buNone/>
            </a:pPr>
            <a:r>
              <a:rPr lang="en-AU" sz="2400" dirty="0" smtClean="0"/>
              <a:t>Regional issues affecting Youth Engagement and Transition that were identified by Forum</a:t>
            </a:r>
          </a:p>
          <a:p>
            <a:pPr algn="ctr">
              <a:buFont typeface="Arial" charset="0"/>
              <a:buNone/>
            </a:pPr>
            <a:endParaRPr lang="en-AU" sz="2400" dirty="0" smtClean="0">
              <a:solidFill>
                <a:srgbClr val="FF0000"/>
              </a:solidFill>
            </a:endParaRPr>
          </a:p>
          <a:p>
            <a:pPr algn="ctr">
              <a:buFont typeface="Arial" charset="0"/>
              <a:buNone/>
            </a:pPr>
            <a:r>
              <a:rPr lang="en-AU" sz="2400" dirty="0" smtClean="0"/>
              <a:t>Addressing needs of the Region and supporting Key Advisory Groups</a:t>
            </a:r>
          </a:p>
        </p:txBody>
      </p:sp>
      <p:sp>
        <p:nvSpPr>
          <p:cNvPr id="16387" name="Title 1"/>
          <p:cNvSpPr>
            <a:spLocks noGrp="1"/>
          </p:cNvSpPr>
          <p:nvPr>
            <p:ph type="title"/>
          </p:nvPr>
        </p:nvSpPr>
        <p:spPr>
          <a:blipFill dpi="0" rotWithShape="1">
            <a:blip r:embed="rId3" cstate="print"/>
            <a:srcRect/>
            <a:stretch>
              <a:fillRect/>
            </a:stretch>
          </a:blipFill>
        </p:spPr>
        <p:txBody>
          <a:bodyPr/>
          <a:lstStyle/>
          <a:p>
            <a:pPr eaLnBrk="1" hangingPunct="1"/>
            <a:r>
              <a:rPr lang="en-AU" sz="3600" smtClean="0"/>
              <a:t>                              Partnership Brokers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179388" y="1600200"/>
            <a:ext cx="8785225" cy="4525963"/>
          </a:xfrm>
        </p:spPr>
        <p:txBody>
          <a:bodyPr/>
          <a:lstStyle/>
          <a:p>
            <a:pPr algn="ctr">
              <a:buFont typeface="Arial" charset="0"/>
              <a:buNone/>
              <a:defRPr/>
            </a:pPr>
            <a:r>
              <a:rPr lang="en-AU" sz="3600" b="1" dirty="0" smtClean="0"/>
              <a:t>General Discussion</a:t>
            </a:r>
          </a:p>
          <a:p>
            <a:pPr algn="ctr">
              <a:buFont typeface="Arial" charset="0"/>
              <a:buNone/>
              <a:defRPr/>
            </a:pPr>
            <a:r>
              <a:rPr lang="en-AU" sz="2400" b="1" dirty="0" smtClean="0"/>
              <a:t>Stakeholder Contributions</a:t>
            </a:r>
          </a:p>
          <a:p>
            <a:pPr>
              <a:buFont typeface="Arial" charset="0"/>
              <a:buNone/>
              <a:defRPr/>
            </a:pPr>
            <a:r>
              <a:rPr lang="en-AU" sz="2400" dirty="0" smtClean="0"/>
              <a:t>Select a priority area </a:t>
            </a:r>
          </a:p>
          <a:p>
            <a:pPr marL="0" indent="0">
              <a:spcBef>
                <a:spcPct val="30000"/>
              </a:spcBef>
              <a:buFont typeface="Arial" charset="0"/>
              <a:buNone/>
              <a:defRPr/>
            </a:pPr>
            <a:r>
              <a:rPr lang="en-AU" sz="2400" b="1" dirty="0" smtClean="0"/>
              <a:t>1. </a:t>
            </a:r>
            <a:r>
              <a:rPr lang="en-AU" sz="2000" b="1" dirty="0" smtClean="0"/>
              <a:t>Regional Skill Shortages</a:t>
            </a:r>
            <a:endParaRPr lang="en-AU" sz="2000" dirty="0" smtClean="0"/>
          </a:p>
          <a:p>
            <a:pPr>
              <a:buFont typeface="Arial" charset="0"/>
              <a:buNone/>
              <a:defRPr/>
            </a:pPr>
            <a:r>
              <a:rPr lang="en-AU" sz="2000" b="1" dirty="0" smtClean="0"/>
              <a:t>2. Increasing level of low social- economic population</a:t>
            </a:r>
          </a:p>
          <a:p>
            <a:pPr marL="0" indent="0">
              <a:spcBef>
                <a:spcPct val="30000"/>
              </a:spcBef>
              <a:buFont typeface="Arial" charset="0"/>
              <a:buNone/>
              <a:defRPr/>
            </a:pPr>
            <a:r>
              <a:rPr lang="en-AU" sz="2000" b="1" dirty="0" smtClean="0"/>
              <a:t>3. Parents and Family Engagement</a:t>
            </a:r>
            <a:endParaRPr lang="en-AU" sz="2000" dirty="0" smtClean="0"/>
          </a:p>
          <a:p>
            <a:pPr marL="0" indent="0">
              <a:spcBef>
                <a:spcPct val="30000"/>
              </a:spcBef>
              <a:buFont typeface="Arial" charset="0"/>
              <a:buNone/>
              <a:defRPr/>
            </a:pPr>
            <a:r>
              <a:rPr lang="en-AU" sz="2000" b="1" dirty="0" smtClean="0"/>
              <a:t>4. Business and Industry Engagement</a:t>
            </a:r>
            <a:r>
              <a:rPr lang="en-AU" sz="2000" dirty="0" smtClean="0"/>
              <a:t> </a:t>
            </a:r>
          </a:p>
          <a:p>
            <a:pPr marL="0" indent="0">
              <a:spcBef>
                <a:spcPct val="30000"/>
              </a:spcBef>
              <a:buFont typeface="Arial" charset="0"/>
              <a:buNone/>
              <a:defRPr/>
            </a:pPr>
            <a:r>
              <a:rPr lang="en-AU" sz="2000" b="1" dirty="0" smtClean="0"/>
              <a:t>5. Career Development Curriculum</a:t>
            </a:r>
            <a:endParaRPr lang="en-AU" sz="2000" dirty="0" smtClean="0"/>
          </a:p>
          <a:p>
            <a:pPr marL="0" indent="0">
              <a:spcBef>
                <a:spcPct val="30000"/>
              </a:spcBef>
              <a:buFont typeface="Arial" charset="0"/>
              <a:buNone/>
              <a:defRPr/>
            </a:pPr>
            <a:r>
              <a:rPr lang="en-AU" sz="2000" b="1" dirty="0" smtClean="0"/>
              <a:t>6. Young People at Risk</a:t>
            </a:r>
            <a:endParaRPr lang="en-AU" sz="2000" dirty="0" smtClean="0"/>
          </a:p>
          <a:p>
            <a:pPr>
              <a:buFont typeface="Arial" charset="0"/>
              <a:buNone/>
              <a:defRPr/>
            </a:pPr>
            <a:r>
              <a:rPr lang="en-AU" sz="2000" b="1" dirty="0" smtClean="0"/>
              <a:t>7. Fully Integrated VET Programs</a:t>
            </a:r>
            <a:endParaRPr lang="en-AU" sz="2000" dirty="0" smtClean="0"/>
          </a:p>
          <a:p>
            <a:pPr>
              <a:buFont typeface="Arial" charset="0"/>
              <a:buNone/>
              <a:defRPr/>
            </a:pPr>
            <a:endParaRPr lang="en-AU" sz="2400" dirty="0" smtClean="0"/>
          </a:p>
          <a:p>
            <a:pPr algn="ctr">
              <a:buFont typeface="Arial" charset="0"/>
              <a:buNone/>
              <a:defRPr/>
            </a:pPr>
            <a:endParaRPr lang="en-AU" sz="3600" b="1" dirty="0" smtClean="0"/>
          </a:p>
        </p:txBody>
      </p:sp>
      <p:sp>
        <p:nvSpPr>
          <p:cNvPr id="18435" name="Title 1"/>
          <p:cNvSpPr>
            <a:spLocks noGrp="1"/>
          </p:cNvSpPr>
          <p:nvPr>
            <p:ph type="title"/>
          </p:nvPr>
        </p:nvSpPr>
        <p:spPr>
          <a:blipFill dpi="0" rotWithShape="1">
            <a:blip r:embed="rId3" cstate="print"/>
            <a:srcRect/>
            <a:stretch>
              <a:fillRect/>
            </a:stretch>
          </a:blipFill>
        </p:spPr>
        <p:txBody>
          <a:bodyPr/>
          <a:lstStyle/>
          <a:p>
            <a:pPr eaLnBrk="1" hangingPunct="1"/>
            <a:r>
              <a:rPr lang="en-AU" sz="3600" smtClean="0"/>
              <a:t>                              Partnership Brokers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User\Documents\MRYA presentation Oct 2010 - What will MRY Aagenda  look like.jpg"/>
          <p:cNvPicPr>
            <a:picLocks noGrp="1" noChangeAspect="1" noChangeArrowheads="1"/>
          </p:cNvPicPr>
          <p:nvPr>
            <p:ph idx="1"/>
          </p:nvPr>
        </p:nvPicPr>
        <p:blipFill>
          <a:blip r:embed="rId3" cstate="print"/>
          <a:srcRect/>
          <a:stretch>
            <a:fillRect/>
          </a:stretch>
        </p:blipFill>
        <p:spPr>
          <a:xfrm>
            <a:off x="179388" y="260350"/>
            <a:ext cx="8713787" cy="5905500"/>
          </a:xfrm>
          <a:noFill/>
        </p:spPr>
      </p:pic>
      <p:sp>
        <p:nvSpPr>
          <p:cNvPr id="17411" name="Rectangle 5"/>
          <p:cNvSpPr>
            <a:spLocks noChangeArrowheads="1"/>
          </p:cNvSpPr>
          <p:nvPr/>
        </p:nvSpPr>
        <p:spPr bwMode="auto">
          <a:xfrm>
            <a:off x="395288" y="6381750"/>
            <a:ext cx="7921625" cy="246063"/>
          </a:xfrm>
          <a:prstGeom prst="rect">
            <a:avLst/>
          </a:prstGeom>
          <a:noFill/>
          <a:ln w="9525">
            <a:noFill/>
            <a:miter lim="800000"/>
            <a:headEnd/>
            <a:tailEnd/>
          </a:ln>
        </p:spPr>
        <p:txBody>
          <a:bodyPr>
            <a:spAutoFit/>
          </a:bodyPr>
          <a:lstStyle/>
          <a:p>
            <a:r>
              <a:rPr lang="en-US" sz="1000">
                <a:hlinkClick r:id="rId4"/>
              </a:rPr>
              <a:t>http://cmapspublic.ihmc.us/rid=1HSKFZD5N-1BHBL9H-11HG/MRYA%20presentation%20Oct%202010.cmap</a:t>
            </a:r>
            <a:r>
              <a:rPr lang="en-US" sz="100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179388" y="1600200"/>
            <a:ext cx="8785225" cy="4525963"/>
          </a:xfrm>
        </p:spPr>
        <p:txBody>
          <a:bodyPr/>
          <a:lstStyle/>
          <a:p>
            <a:pPr algn="ctr">
              <a:buFont typeface="Arial" charset="0"/>
              <a:buNone/>
            </a:pPr>
            <a:r>
              <a:rPr lang="en-AU" sz="3600" b="1" smtClean="0"/>
              <a:t>General Discussion</a:t>
            </a:r>
          </a:p>
          <a:p>
            <a:pPr>
              <a:buFont typeface="Arial" charset="0"/>
              <a:buNone/>
            </a:pPr>
            <a:r>
              <a:rPr lang="en-AU" sz="2400" b="1" smtClean="0"/>
              <a:t>Questions:</a:t>
            </a:r>
          </a:p>
          <a:p>
            <a:pPr>
              <a:buFont typeface="Arial" charset="0"/>
              <a:buNone/>
            </a:pPr>
            <a:r>
              <a:rPr lang="en-AU" sz="2400" b="1" smtClean="0"/>
              <a:t>1 What can my organisation bring to Partnerships in the Region</a:t>
            </a:r>
          </a:p>
          <a:p>
            <a:pPr>
              <a:buFont typeface="Arial" charset="0"/>
              <a:buNone/>
            </a:pPr>
            <a:endParaRPr lang="en-AU" sz="2400" b="1" smtClean="0"/>
          </a:p>
          <a:p>
            <a:pPr>
              <a:buFont typeface="Arial" charset="0"/>
              <a:buNone/>
            </a:pPr>
            <a:r>
              <a:rPr lang="en-AU" sz="2400" b="1" smtClean="0"/>
              <a:t>2 How can my Organisation benefit by helping to solve Regional Issues</a:t>
            </a:r>
          </a:p>
          <a:p>
            <a:pPr>
              <a:buFont typeface="Arial" charset="0"/>
              <a:buNone/>
            </a:pPr>
            <a:r>
              <a:rPr lang="en-AU" sz="2400" b="1" smtClean="0"/>
              <a:t>3 Identify what Partnerships can contribute to achieving productive results and outcomes for youth.</a:t>
            </a:r>
          </a:p>
          <a:p>
            <a:pPr>
              <a:buFont typeface="Arial" charset="0"/>
              <a:buNone/>
            </a:pPr>
            <a:endParaRPr lang="en-AU" sz="2400" b="1" smtClean="0"/>
          </a:p>
          <a:p>
            <a:pPr>
              <a:buFont typeface="Arial" charset="0"/>
              <a:buNone/>
            </a:pPr>
            <a:endParaRPr lang="en-AU" sz="2400" smtClean="0"/>
          </a:p>
          <a:p>
            <a:pPr algn="ctr">
              <a:buFont typeface="Arial" charset="0"/>
              <a:buNone/>
            </a:pPr>
            <a:endParaRPr lang="en-AU" sz="3600" b="1" smtClean="0"/>
          </a:p>
        </p:txBody>
      </p:sp>
      <p:sp>
        <p:nvSpPr>
          <p:cNvPr id="19459" name="Title 1"/>
          <p:cNvSpPr>
            <a:spLocks noGrp="1"/>
          </p:cNvSpPr>
          <p:nvPr>
            <p:ph type="title"/>
          </p:nvPr>
        </p:nvSpPr>
        <p:spPr>
          <a:blipFill dpi="0" rotWithShape="1">
            <a:blip r:embed="rId3" cstate="print"/>
            <a:srcRect/>
            <a:stretch>
              <a:fillRect/>
            </a:stretch>
          </a:blipFill>
        </p:spPr>
        <p:txBody>
          <a:bodyPr/>
          <a:lstStyle/>
          <a:p>
            <a:pPr eaLnBrk="1" hangingPunct="1"/>
            <a:r>
              <a:rPr lang="en-AU" sz="3600" smtClean="0"/>
              <a:t>                              Partnership Brokers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179388" y="1600200"/>
            <a:ext cx="8785225" cy="4525963"/>
          </a:xfrm>
        </p:spPr>
        <p:txBody>
          <a:bodyPr/>
          <a:lstStyle/>
          <a:p>
            <a:pPr algn="ctr">
              <a:buFont typeface="Arial" charset="0"/>
              <a:buNone/>
              <a:defRPr/>
            </a:pPr>
            <a:r>
              <a:rPr lang="en-AU" b="1" dirty="0" smtClean="0"/>
              <a:t>Outcomes from Discussion</a:t>
            </a:r>
          </a:p>
          <a:p>
            <a:pPr>
              <a:defRPr/>
            </a:pPr>
            <a:r>
              <a:rPr lang="en-AU" sz="2400" dirty="0" smtClean="0"/>
              <a:t>Actions</a:t>
            </a:r>
          </a:p>
          <a:p>
            <a:pPr>
              <a:defRPr/>
            </a:pPr>
            <a:r>
              <a:rPr lang="en-AU" sz="2400" dirty="0" smtClean="0"/>
              <a:t>Time Lines</a:t>
            </a:r>
          </a:p>
          <a:p>
            <a:pPr>
              <a:defRPr/>
            </a:pPr>
            <a:r>
              <a:rPr lang="en-AU" sz="2400" dirty="0" smtClean="0"/>
              <a:t>Responsibilities</a:t>
            </a:r>
          </a:p>
          <a:p>
            <a:pPr>
              <a:defRPr/>
            </a:pPr>
            <a:r>
              <a:rPr lang="en-AU" sz="2400" dirty="0" smtClean="0"/>
              <a:t>Potential Partnerships</a:t>
            </a:r>
          </a:p>
          <a:p>
            <a:pPr>
              <a:defRPr/>
            </a:pPr>
            <a:r>
              <a:rPr lang="en-AU" sz="2400" dirty="0" smtClean="0"/>
              <a:t>Programs</a:t>
            </a:r>
          </a:p>
          <a:p>
            <a:pPr>
              <a:buFont typeface="Arial" charset="0"/>
              <a:buNone/>
              <a:defRPr/>
            </a:pPr>
            <a:endParaRPr lang="en-AU" sz="1400" b="1" dirty="0" smtClean="0"/>
          </a:p>
          <a:p>
            <a:pPr algn="ctr">
              <a:buFont typeface="Arial" charset="0"/>
              <a:buNone/>
              <a:defRPr/>
            </a:pPr>
            <a:r>
              <a:rPr lang="en-AU" sz="2800" b="1" i="1" dirty="0" smtClean="0">
                <a:solidFill>
                  <a:schemeClr val="accent5">
                    <a:lumMod val="50000"/>
                  </a:schemeClr>
                </a:solidFill>
              </a:rPr>
              <a:t>QYIL will provide High Facilitation Support to emergent potential partnerships as a result of today's discussion</a:t>
            </a:r>
          </a:p>
          <a:p>
            <a:pPr>
              <a:buFont typeface="Arial" charset="0"/>
              <a:buNone/>
              <a:defRPr/>
            </a:pPr>
            <a:endParaRPr lang="en-AU" sz="1400" b="1" dirty="0" smtClean="0"/>
          </a:p>
        </p:txBody>
      </p:sp>
      <p:sp>
        <p:nvSpPr>
          <p:cNvPr id="20483" name="Title 1"/>
          <p:cNvSpPr>
            <a:spLocks noGrp="1"/>
          </p:cNvSpPr>
          <p:nvPr>
            <p:ph type="title"/>
          </p:nvPr>
        </p:nvSpPr>
        <p:spPr>
          <a:blipFill dpi="0" rotWithShape="1">
            <a:blip r:embed="rId3" cstate="print"/>
            <a:srcRect/>
            <a:stretch>
              <a:fillRect/>
            </a:stretch>
          </a:blipFill>
        </p:spPr>
        <p:txBody>
          <a:bodyPr/>
          <a:lstStyle/>
          <a:p>
            <a:pPr eaLnBrk="1" hangingPunct="1"/>
            <a:r>
              <a:rPr lang="en-AU" sz="3600" smtClean="0"/>
              <a:t>                              Partnership Brokers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blipFill dpi="0" rotWithShape="1">
            <a:blip r:embed="rId3" cstate="print"/>
            <a:srcRect/>
            <a:stretch>
              <a:fillRect/>
            </a:stretch>
          </a:blipFill>
        </p:spPr>
        <p:txBody>
          <a:bodyPr/>
          <a:lstStyle/>
          <a:p>
            <a:pPr eaLnBrk="1" hangingPunct="1"/>
            <a:r>
              <a:rPr lang="en-AU" sz="3600" smtClean="0"/>
              <a:t>                              </a:t>
            </a:r>
          </a:p>
        </p:txBody>
      </p:sp>
      <p:sp>
        <p:nvSpPr>
          <p:cNvPr id="11267" name="Content Placeholder 5"/>
          <p:cNvSpPr>
            <a:spLocks noGrp="1"/>
          </p:cNvSpPr>
          <p:nvPr>
            <p:ph idx="1"/>
          </p:nvPr>
        </p:nvSpPr>
        <p:spPr>
          <a:xfrm>
            <a:off x="468313" y="1412875"/>
            <a:ext cx="8229600" cy="4641850"/>
          </a:xfrm>
        </p:spPr>
        <p:txBody>
          <a:bodyPr/>
          <a:lstStyle/>
          <a:p>
            <a:pPr>
              <a:buFont typeface="Arial" charset="0"/>
              <a:buNone/>
            </a:pPr>
            <a:endParaRPr lang="en-AU" sz="1800" smtClean="0"/>
          </a:p>
          <a:p>
            <a:pPr>
              <a:buFont typeface="Arial" charset="0"/>
              <a:buNone/>
            </a:pPr>
            <a:endParaRPr lang="en-AU" sz="2000" b="1" i="1" smtClean="0">
              <a:cs typeface="Calibri" pitchFamily="34" charset="0"/>
            </a:endParaRPr>
          </a:p>
          <a:p>
            <a:pPr>
              <a:buFont typeface="Arial" charset="0"/>
              <a:buNone/>
            </a:pPr>
            <a:endParaRPr lang="en-AU" sz="1800" smtClean="0"/>
          </a:p>
        </p:txBody>
      </p:sp>
      <p:sp>
        <p:nvSpPr>
          <p:cNvPr id="4" name="TextBox 3"/>
          <p:cNvSpPr txBox="1"/>
          <p:nvPr/>
        </p:nvSpPr>
        <p:spPr>
          <a:xfrm flipH="1">
            <a:off x="539552" y="1772816"/>
            <a:ext cx="3888432" cy="4247317"/>
          </a:xfrm>
          <a:prstGeom prst="rect">
            <a:avLst/>
          </a:prstGeom>
          <a:noFill/>
        </p:spPr>
        <p:txBody>
          <a:bodyPr wrap="square" rtlCol="0">
            <a:spAutoFit/>
          </a:bodyPr>
          <a:lstStyle/>
          <a:p>
            <a:r>
              <a:rPr lang="en-AU" dirty="0" smtClean="0"/>
              <a:t>Bridgework Employment &amp; Training</a:t>
            </a:r>
          </a:p>
          <a:p>
            <a:r>
              <a:rPr lang="en-AU" dirty="0" smtClean="0"/>
              <a:t>Brisbane Catholic Education</a:t>
            </a:r>
          </a:p>
          <a:p>
            <a:r>
              <a:rPr lang="en-AU" dirty="0" smtClean="0"/>
              <a:t>Busy @ Work</a:t>
            </a:r>
          </a:p>
          <a:p>
            <a:r>
              <a:rPr lang="en-AU" dirty="0" smtClean="0"/>
              <a:t>Caboolture State High School</a:t>
            </a:r>
          </a:p>
          <a:p>
            <a:r>
              <a:rPr lang="en-AU" dirty="0" smtClean="0"/>
              <a:t>Caboolture Business Enterprise Centre</a:t>
            </a:r>
          </a:p>
          <a:p>
            <a:r>
              <a:rPr lang="en-AU" dirty="0" smtClean="0"/>
              <a:t>Clontarf  Beach State High School</a:t>
            </a:r>
          </a:p>
          <a:p>
            <a:r>
              <a:rPr lang="en-AU" dirty="0" smtClean="0"/>
              <a:t>Construction Skills Queensland</a:t>
            </a:r>
          </a:p>
          <a:p>
            <a:r>
              <a:rPr lang="en-AU" dirty="0" smtClean="0"/>
              <a:t>Dakabin State High School</a:t>
            </a:r>
          </a:p>
          <a:p>
            <a:r>
              <a:rPr lang="en-AU" dirty="0" smtClean="0"/>
              <a:t>Department Employment Economic Development and Innovation</a:t>
            </a:r>
          </a:p>
          <a:p>
            <a:r>
              <a:rPr lang="en-AU" dirty="0" smtClean="0"/>
              <a:t>St Columbans Catholic College</a:t>
            </a:r>
          </a:p>
          <a:p>
            <a:r>
              <a:rPr lang="en-AU" dirty="0" smtClean="0"/>
              <a:t>Department of Education and Training</a:t>
            </a:r>
          </a:p>
          <a:p>
            <a:r>
              <a:rPr lang="en-AU" dirty="0" smtClean="0"/>
              <a:t>Department of Education</a:t>
            </a:r>
          </a:p>
        </p:txBody>
      </p:sp>
      <p:sp>
        <p:nvSpPr>
          <p:cNvPr id="14" name="TextBox 13"/>
          <p:cNvSpPr txBox="1"/>
          <p:nvPr/>
        </p:nvSpPr>
        <p:spPr>
          <a:xfrm>
            <a:off x="4716016" y="1772817"/>
            <a:ext cx="4104456" cy="4247317"/>
          </a:xfrm>
          <a:prstGeom prst="rect">
            <a:avLst/>
          </a:prstGeom>
          <a:noFill/>
        </p:spPr>
        <p:txBody>
          <a:bodyPr wrap="square" rtlCol="0">
            <a:spAutoFit/>
          </a:bodyPr>
          <a:lstStyle/>
          <a:p>
            <a:r>
              <a:rPr lang="en-AU" dirty="0" smtClean="0"/>
              <a:t>Morayfield State High School</a:t>
            </a:r>
          </a:p>
          <a:p>
            <a:r>
              <a:rPr lang="en-AU" dirty="0" smtClean="0"/>
              <a:t>Moreton Bay Regional Council</a:t>
            </a:r>
          </a:p>
          <a:p>
            <a:r>
              <a:rPr lang="en-AU" dirty="0" smtClean="0"/>
              <a:t>MW Training</a:t>
            </a:r>
          </a:p>
          <a:p>
            <a:r>
              <a:rPr lang="en-AU" dirty="0" smtClean="0"/>
              <a:t>North Lakes College</a:t>
            </a:r>
          </a:p>
          <a:p>
            <a:r>
              <a:rPr lang="en-AU" dirty="0" smtClean="0"/>
              <a:t>Pine Rivers State High School</a:t>
            </a:r>
          </a:p>
          <a:p>
            <a:r>
              <a:rPr lang="en-AU" dirty="0" smtClean="0"/>
              <a:t>Redcliffe Community Association</a:t>
            </a:r>
          </a:p>
          <a:p>
            <a:r>
              <a:rPr lang="en-AU" dirty="0" smtClean="0"/>
              <a:t>Regional Development Australia</a:t>
            </a:r>
          </a:p>
          <a:p>
            <a:r>
              <a:rPr lang="en-AU" dirty="0" smtClean="0"/>
              <a:t>Department of Education, Employment and Workplace Relations</a:t>
            </a:r>
          </a:p>
          <a:p>
            <a:r>
              <a:rPr lang="en-AU" dirty="0" smtClean="0"/>
              <a:t>Southern Cross Catholic College</a:t>
            </a:r>
          </a:p>
          <a:p>
            <a:r>
              <a:rPr lang="en-AU" dirty="0" smtClean="0"/>
              <a:t>The Hornery institute</a:t>
            </a:r>
          </a:p>
          <a:p>
            <a:r>
              <a:rPr lang="en-AU" dirty="0" smtClean="0"/>
              <a:t>The Smith Family</a:t>
            </a:r>
          </a:p>
          <a:p>
            <a:r>
              <a:rPr lang="en-AU" dirty="0" smtClean="0"/>
              <a:t>Tullawong State High School</a:t>
            </a:r>
          </a:p>
          <a:p>
            <a:r>
              <a:rPr lang="en-AU" dirty="0" smtClean="0"/>
              <a:t>Worklinks</a:t>
            </a:r>
          </a:p>
          <a:p>
            <a:r>
              <a:rPr lang="en-AU" dirty="0" smtClean="0"/>
              <a:t>Manufacturing Skills Queensland</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179388" y="1600200"/>
            <a:ext cx="8785225" cy="4525963"/>
          </a:xfrm>
        </p:spPr>
        <p:txBody>
          <a:bodyPr/>
          <a:lstStyle/>
          <a:p>
            <a:pPr algn="ctr">
              <a:buFont typeface="Arial" charset="0"/>
              <a:buNone/>
              <a:defRPr/>
            </a:pPr>
            <a:r>
              <a:rPr lang="en-AU" b="1" dirty="0" smtClean="0"/>
              <a:t>QYILS Support</a:t>
            </a:r>
          </a:p>
          <a:p>
            <a:pPr>
              <a:buFont typeface="Arial" charset="0"/>
              <a:buNone/>
              <a:defRPr/>
            </a:pPr>
            <a:r>
              <a:rPr lang="en-AU" sz="2400" b="1" dirty="0" smtClean="0"/>
              <a:t>High Facilitation will include:</a:t>
            </a:r>
          </a:p>
          <a:p>
            <a:pPr>
              <a:buFont typeface="Arial" charset="0"/>
              <a:buNone/>
              <a:defRPr/>
            </a:pPr>
            <a:endParaRPr lang="en-AU" sz="1800" b="1" dirty="0" smtClean="0"/>
          </a:p>
          <a:p>
            <a:pPr marL="0" indent="0">
              <a:spcBef>
                <a:spcPts val="0"/>
              </a:spcBef>
              <a:defRPr/>
            </a:pPr>
            <a:r>
              <a:rPr lang="en-AU" sz="2000" dirty="0" smtClean="0"/>
              <a:t>QYIL offers secretarial service including taking minutes, disseminating minutes, calendar updates, meeting schedules. Chair and meeting venue may change from meeting to meeting.</a:t>
            </a:r>
          </a:p>
          <a:p>
            <a:pPr marL="0" indent="0">
              <a:spcBef>
                <a:spcPts val="0"/>
              </a:spcBef>
              <a:defRPr/>
            </a:pPr>
            <a:endParaRPr lang="en-US" sz="2000" dirty="0" smtClean="0"/>
          </a:p>
          <a:p>
            <a:pPr marL="0" indent="0">
              <a:spcBef>
                <a:spcPts val="0"/>
              </a:spcBef>
              <a:defRPr/>
            </a:pPr>
            <a:r>
              <a:rPr lang="en-AU" sz="2000" dirty="0" smtClean="0"/>
              <a:t>QYIL is the independent partnership broker involved for the process of maintaining the partnership in the initial stages until ongoing sustainability has been achieved</a:t>
            </a:r>
            <a:r>
              <a:rPr lang="en-AU" sz="2000" b="1" dirty="0" smtClean="0"/>
              <a:t>	</a:t>
            </a:r>
          </a:p>
          <a:p>
            <a:pPr marL="0" indent="0">
              <a:spcBef>
                <a:spcPts val="0"/>
              </a:spcBef>
              <a:buFont typeface="Arial" charset="0"/>
              <a:buNone/>
              <a:defRPr/>
            </a:pPr>
            <a:r>
              <a:rPr lang="en-AU" sz="2000" b="1" dirty="0" smtClean="0"/>
              <a:t>	</a:t>
            </a:r>
            <a:endParaRPr lang="en-US" sz="2000" dirty="0" smtClean="0"/>
          </a:p>
          <a:p>
            <a:pPr marL="0" indent="0">
              <a:spcBef>
                <a:spcPts val="0"/>
              </a:spcBef>
              <a:defRPr/>
            </a:pPr>
            <a:r>
              <a:rPr lang="en-AU" sz="2000" dirty="0" smtClean="0"/>
              <a:t>QYIL will identify additional stakeholders that can contribute to successful partnership sustainability where appropriate</a:t>
            </a:r>
          </a:p>
        </p:txBody>
      </p:sp>
      <p:sp>
        <p:nvSpPr>
          <p:cNvPr id="21507" name="Title 1"/>
          <p:cNvSpPr>
            <a:spLocks noGrp="1"/>
          </p:cNvSpPr>
          <p:nvPr>
            <p:ph type="title"/>
          </p:nvPr>
        </p:nvSpPr>
        <p:spPr>
          <a:blipFill dpi="0" rotWithShape="1">
            <a:blip r:embed="rId3" cstate="print"/>
            <a:srcRect/>
            <a:stretch>
              <a:fillRect/>
            </a:stretch>
          </a:blipFill>
        </p:spPr>
        <p:txBody>
          <a:bodyPr/>
          <a:lstStyle/>
          <a:p>
            <a:pPr eaLnBrk="1" hangingPunct="1"/>
            <a:r>
              <a:rPr lang="en-AU" sz="3600" smtClean="0"/>
              <a:t>                              Partnership Brokers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179388" y="1600200"/>
            <a:ext cx="8785225" cy="4525963"/>
          </a:xfrm>
        </p:spPr>
        <p:txBody>
          <a:bodyPr/>
          <a:lstStyle/>
          <a:p>
            <a:pPr algn="ctr">
              <a:buFont typeface="Arial" charset="0"/>
              <a:buNone/>
            </a:pPr>
            <a:r>
              <a:rPr lang="en-AU" sz="2800" smtClean="0"/>
              <a:t>On behalf of the QYIL team I would like to extend </a:t>
            </a:r>
          </a:p>
          <a:p>
            <a:pPr algn="ctr">
              <a:buFont typeface="Arial" charset="0"/>
              <a:buNone/>
            </a:pPr>
            <a:r>
              <a:rPr lang="en-AU" sz="2800" smtClean="0"/>
              <a:t>our appreciation and thanks to you </a:t>
            </a:r>
          </a:p>
          <a:p>
            <a:pPr algn="ctr">
              <a:buFont typeface="Arial" charset="0"/>
              <a:buNone/>
            </a:pPr>
            <a:r>
              <a:rPr lang="en-AU" sz="2800" smtClean="0"/>
              <a:t>for sharing your valued time and knowledge.</a:t>
            </a:r>
          </a:p>
          <a:p>
            <a:pPr algn="ctr">
              <a:buFont typeface="Arial" charset="0"/>
              <a:buNone/>
            </a:pPr>
            <a:endParaRPr lang="en-AU" sz="2800" smtClean="0"/>
          </a:p>
          <a:p>
            <a:pPr algn="ctr">
              <a:buFont typeface="Arial" charset="0"/>
              <a:buNone/>
            </a:pPr>
            <a:r>
              <a:rPr lang="en-AU" sz="2800" smtClean="0"/>
              <a:t>We thank you for your commitment to our</a:t>
            </a:r>
          </a:p>
          <a:p>
            <a:pPr algn="ctr">
              <a:buFont typeface="Arial" charset="0"/>
              <a:buNone/>
            </a:pPr>
            <a:r>
              <a:rPr lang="en-AU" sz="2800" smtClean="0"/>
              <a:t>Key Advisory Groups </a:t>
            </a:r>
          </a:p>
          <a:p>
            <a:pPr algn="ctr">
              <a:buFont typeface="Arial" charset="0"/>
              <a:buNone/>
            </a:pPr>
            <a:r>
              <a:rPr lang="en-AU" sz="2800" smtClean="0"/>
              <a:t>and the future activities of the Moreton Region Youth Alliance (MRYA)</a:t>
            </a:r>
          </a:p>
          <a:p>
            <a:pPr algn="r">
              <a:buFont typeface="Arial" charset="0"/>
              <a:buNone/>
            </a:pPr>
            <a:r>
              <a:rPr lang="en-AU" sz="1800" smtClean="0"/>
              <a:t>Geoff Timm </a:t>
            </a:r>
          </a:p>
          <a:p>
            <a:pPr algn="r">
              <a:buFont typeface="Arial" charset="0"/>
              <a:buNone/>
            </a:pPr>
            <a:r>
              <a:rPr lang="en-AU" sz="1800" smtClean="0"/>
              <a:t>Regional Engagement Manager</a:t>
            </a:r>
          </a:p>
        </p:txBody>
      </p:sp>
      <p:sp>
        <p:nvSpPr>
          <p:cNvPr id="22531" name="Title 1"/>
          <p:cNvSpPr>
            <a:spLocks noGrp="1"/>
          </p:cNvSpPr>
          <p:nvPr>
            <p:ph type="title"/>
          </p:nvPr>
        </p:nvSpPr>
        <p:spPr>
          <a:blipFill dpi="0" rotWithShape="1">
            <a:blip r:embed="rId3" cstate="print"/>
            <a:srcRect/>
            <a:stretch>
              <a:fillRect/>
            </a:stretch>
          </a:blipFill>
        </p:spPr>
        <p:txBody>
          <a:bodyPr/>
          <a:lstStyle/>
          <a:p>
            <a:pPr eaLnBrk="1" hangingPunct="1"/>
            <a:r>
              <a:rPr lang="en-AU" sz="3600" smtClean="0"/>
              <a:t>                              Partnership Brokers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blipFill dpi="0" rotWithShape="1">
            <a:blip r:embed="rId3" cstate="print"/>
            <a:srcRect/>
            <a:stretch>
              <a:fillRect/>
            </a:stretch>
          </a:blipFill>
        </p:spPr>
        <p:txBody>
          <a:bodyPr/>
          <a:lstStyle/>
          <a:p>
            <a:pPr eaLnBrk="1" hangingPunct="1"/>
            <a:r>
              <a:rPr lang="en-AU" sz="3600" smtClean="0"/>
              <a:t>                              Partnership Brokers</a:t>
            </a:r>
          </a:p>
        </p:txBody>
      </p:sp>
      <p:sp>
        <p:nvSpPr>
          <p:cNvPr id="3075" name="Content Placeholder 3"/>
          <p:cNvSpPr>
            <a:spLocks noGrp="1"/>
          </p:cNvSpPr>
          <p:nvPr>
            <p:ph idx="1"/>
          </p:nvPr>
        </p:nvSpPr>
        <p:spPr>
          <a:xfrm>
            <a:off x="457200" y="1600200"/>
            <a:ext cx="8229600" cy="4781550"/>
          </a:xfrm>
        </p:spPr>
        <p:txBody>
          <a:bodyPr/>
          <a:lstStyle/>
          <a:p>
            <a:pPr algn="ctr" eaLnBrk="1" hangingPunct="1">
              <a:buFont typeface="Arial" charset="0"/>
              <a:buNone/>
              <a:defRPr/>
            </a:pPr>
            <a:r>
              <a:rPr lang="en-AU" sz="2400" b="1" dirty="0" smtClean="0"/>
              <a:t>National Partnership on Youth Attainment and Transitions</a:t>
            </a:r>
          </a:p>
          <a:p>
            <a:pPr algn="ctr">
              <a:buFont typeface="Arial" charset="0"/>
              <a:buNone/>
              <a:defRPr/>
            </a:pPr>
            <a:r>
              <a:rPr lang="en-AU" sz="1800" dirty="0" smtClean="0">
                <a:cs typeface="Calibri" pitchFamily="34" charset="0"/>
              </a:rPr>
              <a:t> </a:t>
            </a:r>
            <a:r>
              <a:rPr lang="en-AU" sz="1800" b="1" dirty="0" smtClean="0">
                <a:cs typeface="Calibri" pitchFamily="34" charset="0"/>
              </a:rPr>
              <a:t>School Business Community Partnership Brokers, Youth Connections</a:t>
            </a:r>
          </a:p>
          <a:p>
            <a:pPr>
              <a:buFont typeface="Arial" charset="0"/>
              <a:buNone/>
              <a:defRPr/>
            </a:pPr>
            <a:endParaRPr lang="en-AU" sz="1050" dirty="0" smtClean="0"/>
          </a:p>
          <a:p>
            <a:pPr>
              <a:buFont typeface="Arial" charset="0"/>
              <a:buNone/>
              <a:defRPr/>
            </a:pPr>
            <a:r>
              <a:rPr lang="en-AU" sz="1200" dirty="0" smtClean="0">
                <a:cs typeface="Calibri" pitchFamily="34" charset="0"/>
              </a:rPr>
              <a:t> </a:t>
            </a:r>
            <a:r>
              <a:rPr lang="en-AU" sz="1800" dirty="0" smtClean="0">
                <a:cs typeface="Calibri" pitchFamily="34" charset="0"/>
              </a:rPr>
              <a:t>Establishment of the Partnership Brokers program is based on the principle that support for young people is the collective responsibility of governments, education and training providers, business and industry as well as parents and families, and the broader community.  </a:t>
            </a:r>
          </a:p>
          <a:p>
            <a:pPr>
              <a:buFont typeface="Arial" charset="0"/>
              <a:buNone/>
              <a:defRPr/>
            </a:pPr>
            <a:endParaRPr lang="en-AU" sz="1800" dirty="0" smtClean="0">
              <a:cs typeface="Calibri" pitchFamily="34" charset="0"/>
            </a:endParaRPr>
          </a:p>
          <a:p>
            <a:pPr>
              <a:buFont typeface="Arial" charset="0"/>
              <a:buNone/>
              <a:defRPr/>
            </a:pPr>
            <a:r>
              <a:rPr lang="en-AU" sz="1800" dirty="0" smtClean="0">
                <a:cs typeface="Calibri" pitchFamily="34" charset="0"/>
              </a:rPr>
              <a:t>The Partnership Brokers network must build strategic partnerships that deliver outcomes for four key stakeholder groups. </a:t>
            </a:r>
          </a:p>
          <a:p>
            <a:pPr>
              <a:buFont typeface="Arial" charset="0"/>
              <a:buNone/>
              <a:defRPr/>
            </a:pPr>
            <a:endParaRPr lang="en-AU" sz="1600" dirty="0" smtClean="0">
              <a:cs typeface="Calibri" pitchFamily="34" charset="0"/>
            </a:endParaRPr>
          </a:p>
          <a:p>
            <a:pPr eaLnBrk="1" hangingPunct="1">
              <a:buFont typeface="Arial" charset="0"/>
              <a:buNone/>
              <a:defRPr/>
            </a:pPr>
            <a:endParaRPr lang="en-AU" sz="1400" dirty="0" smtClean="0">
              <a:cs typeface="Calibri" pitchFamily="34" charset="0"/>
            </a:endParaRPr>
          </a:p>
        </p:txBody>
      </p:sp>
      <p:graphicFrame>
        <p:nvGraphicFramePr>
          <p:cNvPr id="4" name="Table 3"/>
          <p:cNvGraphicFramePr>
            <a:graphicFrameLocks noGrp="1"/>
          </p:cNvGraphicFramePr>
          <p:nvPr/>
        </p:nvGraphicFramePr>
        <p:xfrm>
          <a:off x="468313" y="4941888"/>
          <a:ext cx="8208912" cy="975360"/>
        </p:xfrm>
        <a:graphic>
          <a:graphicData uri="http://schemas.openxmlformats.org/drawingml/2006/table">
            <a:tbl>
              <a:tblPr firstRow="1" bandRow="1">
                <a:tableStyleId>{5C22544A-7EE6-4342-B048-85BDC9FD1C3A}</a:tableStyleId>
              </a:tblPr>
              <a:tblGrid>
                <a:gridCol w="4104456"/>
                <a:gridCol w="4104456"/>
              </a:tblGrid>
              <a:tr h="370840">
                <a:tc>
                  <a:txBody>
                    <a:bodyPr/>
                    <a:lstStyle/>
                    <a:p>
                      <a:pPr algn="ctr">
                        <a:buFont typeface="Arial" charset="0"/>
                        <a:buNone/>
                        <a:defRPr/>
                      </a:pPr>
                      <a:r>
                        <a:rPr lang="en-AU" sz="2000" dirty="0" smtClean="0">
                          <a:cs typeface="Calibri" pitchFamily="34" charset="0"/>
                        </a:rPr>
                        <a:t>Education and training providers </a:t>
                      </a:r>
                    </a:p>
                    <a:p>
                      <a:pPr algn="ctr">
                        <a:buFont typeface="Arial" charset="0"/>
                        <a:buNone/>
                        <a:defRPr/>
                      </a:pPr>
                      <a:r>
                        <a:rPr lang="en-AU" sz="2000" dirty="0" smtClean="0">
                          <a:cs typeface="Calibri" pitchFamily="34" charset="0"/>
                        </a:rPr>
                        <a:t>Business and industry </a:t>
                      </a:r>
                    </a:p>
                    <a:p>
                      <a:pPr algn="ctr">
                        <a:buFont typeface="Arial" pitchFamily="34" charset="0"/>
                        <a:buNone/>
                      </a:pPr>
                      <a:endParaRPr lang="en-AU" dirty="0"/>
                    </a:p>
                  </a:txBody>
                  <a:tcPr>
                    <a:gradFill>
                      <a:gsLst>
                        <a:gs pos="58000">
                          <a:schemeClr val="accent3">
                            <a:lumMod val="50000"/>
                          </a:schemeClr>
                        </a:gs>
                        <a:gs pos="50000">
                          <a:schemeClr val="tx2">
                            <a:lumMod val="60000"/>
                            <a:lumOff val="40000"/>
                          </a:schemeClr>
                        </a:gs>
                        <a:gs pos="100000">
                          <a:schemeClr val="accent1">
                            <a:tint val="23500"/>
                            <a:satMod val="160000"/>
                          </a:schemeClr>
                        </a:gs>
                      </a:gsLst>
                      <a:lin ang="5400000" scaled="0"/>
                    </a:gradFill>
                  </a:tcPr>
                </a:tc>
                <a:tc>
                  <a:txBody>
                    <a:bodyPr/>
                    <a:lstStyle/>
                    <a:p>
                      <a:pPr algn="ctr">
                        <a:buFont typeface="Arial" charset="0"/>
                        <a:buNone/>
                        <a:defRPr/>
                      </a:pPr>
                      <a:r>
                        <a:rPr lang="en-AU" sz="2000" dirty="0" smtClean="0">
                          <a:cs typeface="Calibri" pitchFamily="34" charset="0"/>
                        </a:rPr>
                        <a:t>Parents and families </a:t>
                      </a:r>
                    </a:p>
                    <a:p>
                      <a:pPr algn="ctr">
                        <a:buFont typeface="Arial" charset="0"/>
                        <a:buNone/>
                        <a:defRPr/>
                      </a:pPr>
                      <a:r>
                        <a:rPr lang="en-AU" sz="2000" dirty="0" smtClean="0">
                          <a:cs typeface="Calibri" pitchFamily="34" charset="0"/>
                        </a:rPr>
                        <a:t>Community groups </a:t>
                      </a:r>
                    </a:p>
                    <a:p>
                      <a:pPr algn="ctr">
                        <a:buFont typeface="Arial" pitchFamily="34" charset="0"/>
                        <a:buNone/>
                      </a:pPr>
                      <a:endParaRPr lang="en-AU" dirty="0"/>
                    </a:p>
                  </a:txBody>
                  <a:tcPr>
                    <a:gradFill>
                      <a:gsLst>
                        <a:gs pos="58000">
                          <a:schemeClr val="accent3">
                            <a:lumMod val="50000"/>
                          </a:schemeClr>
                        </a:gs>
                        <a:gs pos="50000">
                          <a:schemeClr val="tx2">
                            <a:lumMod val="60000"/>
                            <a:lumOff val="40000"/>
                          </a:schemeClr>
                        </a:gs>
                        <a:gs pos="100000">
                          <a:schemeClr val="accent1">
                            <a:tint val="23500"/>
                            <a:satMod val="160000"/>
                          </a:schemeClr>
                        </a:gs>
                      </a:gsLst>
                      <a:lin ang="5400000" scaled="0"/>
                    </a:gra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p:txBody>
          <a:bodyPr/>
          <a:lstStyle/>
          <a:p>
            <a:pPr algn="ctr">
              <a:buFont typeface="Arial" charset="0"/>
              <a:buNone/>
            </a:pPr>
            <a:r>
              <a:rPr lang="en-AU" sz="1800" b="1" smtClean="0">
                <a:cs typeface="Calibri" pitchFamily="34" charset="0"/>
              </a:rPr>
              <a:t>Queensland Youth Industry Links Inc.</a:t>
            </a:r>
            <a:r>
              <a:rPr lang="en-AU" sz="1600" b="1" smtClean="0">
                <a:cs typeface="Calibri" pitchFamily="34" charset="0"/>
              </a:rPr>
              <a:t> </a:t>
            </a:r>
          </a:p>
          <a:p>
            <a:endParaRPr lang="en-AU" sz="1600" smtClean="0">
              <a:cs typeface="Calibri" pitchFamily="34" charset="0"/>
            </a:endParaRPr>
          </a:p>
          <a:p>
            <a:r>
              <a:rPr lang="en-AU" sz="1600" smtClean="0">
                <a:cs typeface="Calibri" pitchFamily="34" charset="0"/>
              </a:rPr>
              <a:t>Queensland Youth Industry Links Inc. (QYIL) is effectively using a model that fosters a strategic and whole-of-community approach to supporting young people’s learning and development - optimising the potential to influence leaders to facilitate stakeholder engagement and build capacity within the region.  QYIL encourages organisations to collaborate to provide an integrated service delivery model for quality education and transition services across the region.</a:t>
            </a:r>
            <a:r>
              <a:rPr lang="en-AU" sz="1600" b="1" smtClean="0">
                <a:cs typeface="Calibri" pitchFamily="34" charset="0"/>
              </a:rPr>
              <a:t> </a:t>
            </a:r>
            <a:endParaRPr lang="en-AU" sz="1600" smtClean="0">
              <a:cs typeface="Calibri" pitchFamily="34" charset="0"/>
            </a:endParaRPr>
          </a:p>
          <a:p>
            <a:endParaRPr lang="en-AU" sz="1600" smtClean="0">
              <a:cs typeface="Calibri" pitchFamily="34" charset="0"/>
            </a:endParaRPr>
          </a:p>
          <a:p>
            <a:r>
              <a:rPr lang="en-AU" sz="1600" smtClean="0">
                <a:cs typeface="Calibri" pitchFamily="34" charset="0"/>
              </a:rPr>
              <a:t>QYIL are committed to the combining of their experience and expertise to deliver holistic, high level strategic and responsive brokerage services for all young people throughout the region.  QYIL is successfully delivering the School Business Community Partnership Brokers program across the Regions of QLD06 Sunshine Coast and QLD 02 Moreton Bay.</a:t>
            </a:r>
          </a:p>
          <a:p>
            <a:pPr algn="ctr">
              <a:buFont typeface="Arial" charset="0"/>
              <a:buNone/>
            </a:pPr>
            <a:endParaRPr lang="en-AU" sz="1600" smtClean="0">
              <a:solidFill>
                <a:srgbClr val="0070C0"/>
              </a:solidFill>
              <a:latin typeface="Bradley Hand ITC" pitchFamily="66" charset="0"/>
            </a:endParaRPr>
          </a:p>
          <a:p>
            <a:pPr algn="ctr">
              <a:buFont typeface="Arial" charset="0"/>
              <a:buNone/>
            </a:pPr>
            <a:r>
              <a:rPr lang="en-AU" sz="3600" smtClean="0">
                <a:solidFill>
                  <a:srgbClr val="0070C0"/>
                </a:solidFill>
                <a:latin typeface="Bradley Hand ITC" pitchFamily="66" charset="0"/>
              </a:rPr>
              <a:t>"Linking our Community"</a:t>
            </a:r>
          </a:p>
          <a:p>
            <a:pPr>
              <a:buFont typeface="Arial" charset="0"/>
              <a:buNone/>
            </a:pPr>
            <a:endParaRPr lang="en-AU" smtClean="0"/>
          </a:p>
        </p:txBody>
      </p:sp>
      <p:sp>
        <p:nvSpPr>
          <p:cNvPr id="4099" name="Title 1"/>
          <p:cNvSpPr>
            <a:spLocks noGrp="1"/>
          </p:cNvSpPr>
          <p:nvPr>
            <p:ph type="title"/>
          </p:nvPr>
        </p:nvSpPr>
        <p:spPr>
          <a:blipFill dpi="0" rotWithShape="1">
            <a:blip r:embed="rId3" cstate="print"/>
            <a:srcRect/>
            <a:stretch>
              <a:fillRect/>
            </a:stretch>
          </a:blipFill>
        </p:spPr>
        <p:txBody>
          <a:bodyPr/>
          <a:lstStyle/>
          <a:p>
            <a:pPr eaLnBrk="1" hangingPunct="1"/>
            <a:r>
              <a:rPr lang="en-AU" sz="3600" smtClean="0"/>
              <a:t>                              Partnership Brokers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p:txBody>
          <a:bodyPr/>
          <a:lstStyle/>
          <a:p>
            <a:pPr algn="ctr">
              <a:buFont typeface="Arial" pitchFamily="34" charset="0"/>
              <a:buNone/>
              <a:defRPr/>
            </a:pPr>
            <a:r>
              <a:rPr lang="en-AU" sz="2400" b="1" i="1" dirty="0" smtClean="0"/>
              <a:t>Moreton Region Youth Alliance</a:t>
            </a:r>
          </a:p>
          <a:p>
            <a:pPr algn="ctr">
              <a:buFont typeface="Arial" pitchFamily="34" charset="0"/>
              <a:buNone/>
              <a:defRPr/>
            </a:pPr>
            <a:r>
              <a:rPr lang="en-AU" sz="2400" b="1" i="1" dirty="0" smtClean="0"/>
              <a:t> (MRYA)</a:t>
            </a:r>
          </a:p>
          <a:p>
            <a:pPr>
              <a:buFont typeface="Arial" pitchFamily="34" charset="0"/>
              <a:buNone/>
              <a:defRPr/>
            </a:pPr>
            <a:endParaRPr lang="en-AU" sz="1200" b="1" i="1" dirty="0" smtClean="0"/>
          </a:p>
          <a:p>
            <a:pPr>
              <a:buFont typeface="Arial" pitchFamily="34" charset="0"/>
              <a:buNone/>
              <a:defRPr/>
            </a:pPr>
            <a:r>
              <a:rPr lang="en-AU" sz="2000" dirty="0" smtClean="0"/>
              <a:t>The MRYA is the main point of leverage for achieving change in the region. </a:t>
            </a:r>
          </a:p>
          <a:p>
            <a:pPr>
              <a:buFont typeface="Arial" pitchFamily="34" charset="0"/>
              <a:buNone/>
              <a:defRPr/>
            </a:pPr>
            <a:endParaRPr lang="en-AU" sz="1800" dirty="0" smtClean="0"/>
          </a:p>
          <a:p>
            <a:pPr>
              <a:buFont typeface="Arial" pitchFamily="34" charset="0"/>
              <a:buNone/>
              <a:defRPr/>
            </a:pPr>
            <a:r>
              <a:rPr lang="en-AU" sz="2000" b="1" dirty="0" smtClean="0"/>
              <a:t>High level representatives from key regional, state and national agencies use knowledge of their organisations and a sophisticated understanding the local environment and the youth engagement and transition arena to inform partners of key directions, policies and initiatives.</a:t>
            </a:r>
          </a:p>
          <a:p>
            <a:pPr>
              <a:buFont typeface="Arial" pitchFamily="34" charset="0"/>
              <a:buNone/>
              <a:defRPr/>
            </a:pPr>
            <a:endParaRPr lang="en-AU" sz="1050" b="1" i="1" dirty="0" smtClean="0"/>
          </a:p>
          <a:p>
            <a:pPr algn="ctr">
              <a:buFont typeface="Arial" pitchFamily="34" charset="0"/>
              <a:buNone/>
              <a:defRPr/>
            </a:pPr>
            <a:endParaRPr lang="en-AU" sz="1400" dirty="0" smtClean="0">
              <a:cs typeface="Calibri" pitchFamily="34" charset="0"/>
            </a:endParaRPr>
          </a:p>
        </p:txBody>
      </p:sp>
      <p:sp>
        <p:nvSpPr>
          <p:cNvPr id="5123" name="Title 1"/>
          <p:cNvSpPr>
            <a:spLocks noGrp="1"/>
          </p:cNvSpPr>
          <p:nvPr>
            <p:ph type="title"/>
          </p:nvPr>
        </p:nvSpPr>
        <p:spPr>
          <a:blipFill dpi="0" rotWithShape="1">
            <a:blip r:embed="rId3" cstate="print"/>
            <a:srcRect/>
            <a:stretch>
              <a:fillRect/>
            </a:stretch>
          </a:blipFill>
        </p:spPr>
        <p:txBody>
          <a:bodyPr/>
          <a:lstStyle/>
          <a:p>
            <a:pPr eaLnBrk="1" hangingPunct="1"/>
            <a:r>
              <a:rPr lang="en-AU" sz="3600" smtClean="0"/>
              <a:t>                              Partnership Brokers</a:t>
            </a:r>
          </a:p>
        </p:txBody>
      </p:sp>
      <p:pic>
        <p:nvPicPr>
          <p:cNvPr id="5124" name="Picture 8" descr="F:\PB Style Guide\iStock_000005516813XLarge.tif"/>
          <p:cNvPicPr>
            <a:picLocks noChangeAspect="1" noChangeArrowheads="1"/>
          </p:cNvPicPr>
          <p:nvPr/>
        </p:nvPicPr>
        <p:blipFill>
          <a:blip r:embed="rId4" cstate="print"/>
          <a:srcRect/>
          <a:stretch>
            <a:fillRect/>
          </a:stretch>
        </p:blipFill>
        <p:spPr bwMode="auto">
          <a:xfrm>
            <a:off x="4140200" y="4868863"/>
            <a:ext cx="2305050" cy="1225550"/>
          </a:xfrm>
          <a:prstGeom prst="rect">
            <a:avLst/>
          </a:prstGeom>
          <a:noFill/>
          <a:ln w="9525">
            <a:noFill/>
            <a:miter lim="800000"/>
            <a:headEnd/>
            <a:tailEnd/>
          </a:ln>
        </p:spPr>
      </p:pic>
      <p:pic>
        <p:nvPicPr>
          <p:cNvPr id="5125" name="Picture 9" descr="F:\PB Style Guide\GettyImages_99277225.tif"/>
          <p:cNvPicPr>
            <a:picLocks noChangeAspect="1" noChangeArrowheads="1"/>
          </p:cNvPicPr>
          <p:nvPr/>
        </p:nvPicPr>
        <p:blipFill>
          <a:blip r:embed="rId5" cstate="print"/>
          <a:srcRect/>
          <a:stretch>
            <a:fillRect/>
          </a:stretch>
        </p:blipFill>
        <p:spPr bwMode="auto">
          <a:xfrm>
            <a:off x="2268538" y="4868863"/>
            <a:ext cx="1006475" cy="1211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p:txBody>
          <a:bodyPr/>
          <a:lstStyle/>
          <a:p>
            <a:pPr algn="ctr">
              <a:buFont typeface="Arial" charset="0"/>
              <a:buNone/>
            </a:pPr>
            <a:r>
              <a:rPr lang="en-AU" sz="3600" b="1" smtClean="0">
                <a:cs typeface="Calibri" pitchFamily="34" charset="0"/>
              </a:rPr>
              <a:t>Overview of Current Partnership Broker Activities</a:t>
            </a:r>
          </a:p>
          <a:p>
            <a:pPr>
              <a:buFont typeface="Arial" charset="0"/>
              <a:buNone/>
            </a:pPr>
            <a:endParaRPr lang="en-US" sz="1800" b="1" i="1" smtClean="0"/>
          </a:p>
          <a:p>
            <a:pPr algn="ctr">
              <a:buFont typeface="Arial" charset="0"/>
              <a:buNone/>
            </a:pPr>
            <a:r>
              <a:rPr lang="en-AU" sz="3600" b="1" i="1" smtClean="0"/>
              <a:t>Tom McCue</a:t>
            </a:r>
          </a:p>
          <a:p>
            <a:pPr algn="ctr">
              <a:buFont typeface="Arial" charset="0"/>
              <a:buNone/>
            </a:pPr>
            <a:r>
              <a:rPr lang="en-AU" sz="3600" b="1" i="1" smtClean="0"/>
              <a:t>Regional Engagement Coordinator</a:t>
            </a:r>
          </a:p>
          <a:p>
            <a:pPr algn="ctr">
              <a:buFont typeface="Arial" charset="0"/>
              <a:buNone/>
            </a:pPr>
            <a:r>
              <a:rPr lang="en-AU" sz="3600" b="1" i="1" smtClean="0"/>
              <a:t>Moreton Bay Region</a:t>
            </a:r>
          </a:p>
          <a:p>
            <a:pPr>
              <a:buFont typeface="Arial" charset="0"/>
              <a:buNone/>
            </a:pPr>
            <a:endParaRPr lang="en-AU" sz="1800" b="1" i="1" smtClean="0"/>
          </a:p>
          <a:p>
            <a:pPr>
              <a:buFont typeface="Arial" charset="0"/>
              <a:buNone/>
            </a:pPr>
            <a:endParaRPr lang="en-US" sz="1800" b="1" i="1" smtClean="0"/>
          </a:p>
          <a:p>
            <a:pPr>
              <a:buFont typeface="Arial" charset="0"/>
              <a:buNone/>
            </a:pPr>
            <a:endParaRPr lang="en-AU" sz="1800" smtClean="0"/>
          </a:p>
          <a:p>
            <a:pPr>
              <a:buFont typeface="Arial" charset="0"/>
              <a:buNone/>
            </a:pPr>
            <a:endParaRPr lang="en-AU" sz="1800" smtClean="0"/>
          </a:p>
          <a:p>
            <a:pPr>
              <a:buFont typeface="Arial" charset="0"/>
              <a:buNone/>
            </a:pPr>
            <a:endParaRPr lang="en-AU" sz="1200" smtClean="0"/>
          </a:p>
          <a:p>
            <a:pPr>
              <a:buFont typeface="Arial" charset="0"/>
              <a:buNone/>
            </a:pPr>
            <a:r>
              <a:rPr lang="en-AU" sz="1200" smtClean="0"/>
              <a:t>	</a:t>
            </a:r>
          </a:p>
          <a:p>
            <a:pPr>
              <a:buFont typeface="Arial" charset="0"/>
              <a:buNone/>
            </a:pPr>
            <a:r>
              <a:rPr lang="en-AU" sz="1200" smtClean="0"/>
              <a:t>		</a:t>
            </a:r>
          </a:p>
          <a:p>
            <a:pPr>
              <a:buFont typeface="Arial" charset="0"/>
              <a:buNone/>
            </a:pPr>
            <a:r>
              <a:rPr lang="en-AU" sz="1200" smtClean="0"/>
              <a:t>		</a:t>
            </a:r>
          </a:p>
          <a:p>
            <a:pPr>
              <a:buFont typeface="Arial" charset="0"/>
              <a:buNone/>
            </a:pPr>
            <a:r>
              <a:rPr lang="en-AU" sz="1200" smtClean="0"/>
              <a:t>		</a:t>
            </a:r>
          </a:p>
          <a:p>
            <a:pPr>
              <a:buFont typeface="Arial" charset="0"/>
              <a:buNone/>
            </a:pPr>
            <a:r>
              <a:rPr lang="en-AU" sz="1200" i="1" smtClean="0"/>
              <a:t>			</a:t>
            </a:r>
            <a:r>
              <a:rPr lang="en-AU" sz="1200" smtClean="0"/>
              <a:t>		</a:t>
            </a:r>
          </a:p>
          <a:p>
            <a:endParaRPr lang="en-AU" sz="1200" smtClean="0"/>
          </a:p>
          <a:p>
            <a:pPr>
              <a:buFont typeface="Arial" charset="0"/>
              <a:buNone/>
            </a:pPr>
            <a:r>
              <a:rPr lang="en-AU" sz="1200" smtClean="0"/>
              <a:t>	</a:t>
            </a:r>
          </a:p>
          <a:p>
            <a:endParaRPr lang="en-AU" sz="1200" smtClean="0"/>
          </a:p>
          <a:p>
            <a:pPr>
              <a:buFont typeface="Arial" charset="0"/>
              <a:buNone/>
            </a:pPr>
            <a:r>
              <a:rPr lang="en-AU" sz="1200" smtClean="0"/>
              <a:t>	</a:t>
            </a:r>
          </a:p>
          <a:p>
            <a:pPr>
              <a:buFont typeface="Arial" charset="0"/>
              <a:buNone/>
            </a:pPr>
            <a:r>
              <a:rPr lang="en-AU" sz="1200" smtClean="0"/>
              <a:t>			</a:t>
            </a:r>
          </a:p>
          <a:p>
            <a:pPr>
              <a:buFont typeface="Arial" charset="0"/>
              <a:buNone/>
            </a:pPr>
            <a:r>
              <a:rPr lang="en-AU" sz="1200" smtClean="0"/>
              <a:t>				</a:t>
            </a:r>
          </a:p>
          <a:p>
            <a:endParaRPr lang="en-AU" sz="1200" smtClean="0"/>
          </a:p>
        </p:txBody>
      </p:sp>
      <p:sp>
        <p:nvSpPr>
          <p:cNvPr id="6147" name="Title 1"/>
          <p:cNvSpPr>
            <a:spLocks noGrp="1"/>
          </p:cNvSpPr>
          <p:nvPr>
            <p:ph type="title"/>
          </p:nvPr>
        </p:nvSpPr>
        <p:spPr>
          <a:blipFill dpi="0" rotWithShape="1">
            <a:blip r:embed="rId3" cstate="print"/>
            <a:srcRect/>
            <a:stretch>
              <a:fillRect/>
            </a:stretch>
          </a:blipFill>
        </p:spPr>
        <p:txBody>
          <a:bodyPr/>
          <a:lstStyle/>
          <a:p>
            <a:pPr eaLnBrk="1" hangingPunct="1"/>
            <a:r>
              <a:rPr lang="en-AU" sz="3600" smtClean="0"/>
              <a:t>                              Partnership Brokers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p:txBody>
          <a:bodyPr/>
          <a:lstStyle/>
          <a:p>
            <a:pPr>
              <a:buFont typeface="Arial" charset="0"/>
              <a:buNone/>
            </a:pPr>
            <a:r>
              <a:rPr lang="en-US" sz="2400" b="1" i="1" smtClean="0"/>
              <a:t>Senior Phase Network </a:t>
            </a:r>
          </a:p>
          <a:p>
            <a:pPr lvl="1">
              <a:buFont typeface="Arial" charset="0"/>
              <a:buNone/>
            </a:pPr>
            <a:r>
              <a:rPr lang="en-AU" sz="1600" b="1" smtClean="0">
                <a:cs typeface="Calibri" pitchFamily="34" charset="0"/>
              </a:rPr>
              <a:t>GOAL: </a:t>
            </a:r>
          </a:p>
          <a:p>
            <a:pPr lvl="1">
              <a:buFont typeface="Arial" charset="0"/>
              <a:buNone/>
            </a:pPr>
            <a:r>
              <a:rPr lang="en-AU" sz="1600" b="1" smtClean="0">
                <a:cs typeface="Calibri" pitchFamily="34" charset="0"/>
              </a:rPr>
              <a:t>		</a:t>
            </a:r>
            <a:r>
              <a:rPr lang="en-AU" sz="1600" smtClean="0">
                <a:cs typeface="Calibri" pitchFamily="34" charset="0"/>
              </a:rPr>
              <a:t>Develop a Regional network to facilitate opportunities for professional capacity 	building and opportunities for people in the senior phase of learning.</a:t>
            </a:r>
          </a:p>
          <a:p>
            <a:pPr>
              <a:buFont typeface="Arial" charset="0"/>
              <a:buNone/>
            </a:pPr>
            <a:endParaRPr lang="en-AU" sz="1600" smtClean="0">
              <a:cs typeface="Calibri" pitchFamily="34" charset="0"/>
            </a:endParaRPr>
          </a:p>
          <a:p>
            <a:pPr>
              <a:buFont typeface="Arial" charset="0"/>
              <a:buNone/>
            </a:pPr>
            <a:r>
              <a:rPr lang="en-AU" sz="1600" b="1" smtClean="0">
                <a:cs typeface="Calibri" pitchFamily="34" charset="0"/>
              </a:rPr>
              <a:t>WORKING GROUP:  </a:t>
            </a:r>
          </a:p>
          <a:p>
            <a:pPr>
              <a:buFont typeface="Arial" charset="0"/>
              <a:buNone/>
            </a:pPr>
            <a:r>
              <a:rPr lang="en-AU" sz="1600" b="1" smtClean="0">
                <a:cs typeface="Calibri" pitchFamily="34" charset="0"/>
              </a:rPr>
              <a:t>		</a:t>
            </a:r>
            <a:r>
              <a:rPr lang="en-AU" sz="1600" smtClean="0">
                <a:cs typeface="Calibri" pitchFamily="34" charset="0"/>
              </a:rPr>
              <a:t>To facilitate agenda items, presentations and to identify opportunities required for 	the Region. </a:t>
            </a:r>
            <a:endParaRPr lang="en-AU" sz="2000" smtClean="0"/>
          </a:p>
          <a:p>
            <a:pPr>
              <a:buFont typeface="Arial" charset="0"/>
              <a:buNone/>
            </a:pPr>
            <a:endParaRPr lang="en-US" sz="1800" b="1" i="1" smtClean="0"/>
          </a:p>
          <a:p>
            <a:pPr>
              <a:buFont typeface="Arial" charset="0"/>
              <a:buNone/>
            </a:pPr>
            <a:endParaRPr lang="en-AU" sz="1800" smtClean="0"/>
          </a:p>
          <a:p>
            <a:pPr>
              <a:buFont typeface="Arial" charset="0"/>
              <a:buNone/>
            </a:pPr>
            <a:endParaRPr lang="en-AU" sz="1800" smtClean="0"/>
          </a:p>
          <a:p>
            <a:pPr>
              <a:buFont typeface="Arial" charset="0"/>
              <a:buNone/>
            </a:pPr>
            <a:endParaRPr lang="en-AU" sz="1200" smtClean="0"/>
          </a:p>
          <a:p>
            <a:pPr>
              <a:buFont typeface="Arial" charset="0"/>
              <a:buNone/>
            </a:pPr>
            <a:r>
              <a:rPr lang="en-AU" sz="1200" smtClean="0"/>
              <a:t>	</a:t>
            </a:r>
          </a:p>
          <a:p>
            <a:pPr>
              <a:buFont typeface="Arial" charset="0"/>
              <a:buNone/>
            </a:pPr>
            <a:r>
              <a:rPr lang="en-AU" sz="1200" smtClean="0"/>
              <a:t>		</a:t>
            </a:r>
          </a:p>
          <a:p>
            <a:pPr>
              <a:buFont typeface="Arial" charset="0"/>
              <a:buNone/>
            </a:pPr>
            <a:r>
              <a:rPr lang="en-AU" sz="1200" smtClean="0"/>
              <a:t>		</a:t>
            </a:r>
          </a:p>
          <a:p>
            <a:pPr>
              <a:buFont typeface="Arial" charset="0"/>
              <a:buNone/>
            </a:pPr>
            <a:r>
              <a:rPr lang="en-AU" sz="1200" smtClean="0"/>
              <a:t>		</a:t>
            </a:r>
          </a:p>
          <a:p>
            <a:pPr>
              <a:buFont typeface="Arial" charset="0"/>
              <a:buNone/>
            </a:pPr>
            <a:r>
              <a:rPr lang="en-AU" sz="1200" i="1" smtClean="0"/>
              <a:t>			</a:t>
            </a:r>
            <a:r>
              <a:rPr lang="en-AU" sz="1200" smtClean="0"/>
              <a:t>		</a:t>
            </a:r>
          </a:p>
          <a:p>
            <a:endParaRPr lang="en-AU" sz="1200" smtClean="0"/>
          </a:p>
          <a:p>
            <a:pPr>
              <a:buFont typeface="Arial" charset="0"/>
              <a:buNone/>
            </a:pPr>
            <a:r>
              <a:rPr lang="en-AU" sz="1200" smtClean="0"/>
              <a:t>	</a:t>
            </a:r>
          </a:p>
          <a:p>
            <a:endParaRPr lang="en-AU" sz="1200" smtClean="0"/>
          </a:p>
          <a:p>
            <a:pPr>
              <a:buFont typeface="Arial" charset="0"/>
              <a:buNone/>
            </a:pPr>
            <a:r>
              <a:rPr lang="en-AU" sz="1200" smtClean="0"/>
              <a:t>	</a:t>
            </a:r>
          </a:p>
          <a:p>
            <a:pPr>
              <a:buFont typeface="Arial" charset="0"/>
              <a:buNone/>
            </a:pPr>
            <a:r>
              <a:rPr lang="en-AU" sz="1200" smtClean="0"/>
              <a:t>			</a:t>
            </a:r>
          </a:p>
          <a:p>
            <a:pPr>
              <a:buFont typeface="Arial" charset="0"/>
              <a:buNone/>
            </a:pPr>
            <a:r>
              <a:rPr lang="en-AU" sz="1200" smtClean="0"/>
              <a:t>				</a:t>
            </a:r>
          </a:p>
          <a:p>
            <a:endParaRPr lang="en-AU" sz="1200" smtClean="0"/>
          </a:p>
        </p:txBody>
      </p:sp>
      <p:sp>
        <p:nvSpPr>
          <p:cNvPr id="7171" name="Title 1"/>
          <p:cNvSpPr>
            <a:spLocks noGrp="1"/>
          </p:cNvSpPr>
          <p:nvPr>
            <p:ph type="title"/>
          </p:nvPr>
        </p:nvSpPr>
        <p:spPr>
          <a:blipFill dpi="0" rotWithShape="1">
            <a:blip r:embed="rId3" cstate="print"/>
            <a:srcRect/>
            <a:stretch>
              <a:fillRect/>
            </a:stretch>
          </a:blipFill>
        </p:spPr>
        <p:txBody>
          <a:bodyPr/>
          <a:lstStyle/>
          <a:p>
            <a:pPr eaLnBrk="1" hangingPunct="1"/>
            <a:r>
              <a:rPr lang="en-AU" sz="3600" smtClean="0"/>
              <a:t>                              Partnership Brokers</a:t>
            </a:r>
          </a:p>
        </p:txBody>
      </p:sp>
      <p:pic>
        <p:nvPicPr>
          <p:cNvPr id="7172" name="Picture 8" descr="F:\PB Style Guide\iStock_000005516813XLarge.tif"/>
          <p:cNvPicPr>
            <a:picLocks noChangeAspect="1" noChangeArrowheads="1"/>
          </p:cNvPicPr>
          <p:nvPr/>
        </p:nvPicPr>
        <p:blipFill>
          <a:blip r:embed="rId4" cstate="print"/>
          <a:srcRect/>
          <a:stretch>
            <a:fillRect/>
          </a:stretch>
        </p:blipFill>
        <p:spPr bwMode="auto">
          <a:xfrm>
            <a:off x="3059113" y="4149725"/>
            <a:ext cx="2451100" cy="162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p:txBody>
          <a:bodyPr/>
          <a:lstStyle/>
          <a:p>
            <a:pPr>
              <a:buFont typeface="Arial" charset="0"/>
              <a:buNone/>
            </a:pPr>
            <a:r>
              <a:rPr lang="en-AU" sz="2400" b="1" i="1" smtClean="0">
                <a:cs typeface="Calibri" pitchFamily="34" charset="0"/>
              </a:rPr>
              <a:t>Industry Validation (Senior Phase Network VET Working Group) </a:t>
            </a:r>
            <a:endParaRPr lang="en-AU" sz="2400" i="1" smtClean="0">
              <a:cs typeface="Calibri" pitchFamily="34" charset="0"/>
            </a:endParaRPr>
          </a:p>
          <a:p>
            <a:pPr>
              <a:buFont typeface="Arial" charset="0"/>
              <a:buNone/>
            </a:pPr>
            <a:r>
              <a:rPr lang="en-AU" sz="1800" b="1" smtClean="0">
                <a:cs typeface="Calibri" pitchFamily="34" charset="0"/>
              </a:rPr>
              <a:t>Goal :</a:t>
            </a:r>
          </a:p>
          <a:p>
            <a:pPr>
              <a:buFont typeface="Arial" charset="0"/>
              <a:buNone/>
            </a:pPr>
            <a:r>
              <a:rPr lang="en-AU" sz="1800" smtClean="0">
                <a:cs typeface="Calibri" pitchFamily="34" charset="0"/>
              </a:rPr>
              <a:t>	 Maintain </a:t>
            </a:r>
            <a:r>
              <a:rPr lang="en-US" sz="1800" smtClean="0"/>
              <a:t>currency of Training and Assessment knowledge, improve teaching and assessment strategies and to demonstrate evidence towards some of the professional standards for Queensland teachers</a:t>
            </a:r>
            <a:r>
              <a:rPr lang="en-AU" sz="1800" smtClean="0">
                <a:cs typeface="Calibri" pitchFamily="34" charset="0"/>
              </a:rPr>
              <a:t> </a:t>
            </a:r>
          </a:p>
          <a:p>
            <a:pPr>
              <a:buFont typeface="Arial" charset="0"/>
              <a:buNone/>
            </a:pPr>
            <a:r>
              <a:rPr lang="en-AU" sz="1800" b="1" smtClean="0">
                <a:cs typeface="Calibri" pitchFamily="34" charset="0"/>
              </a:rPr>
              <a:t>Outcome:</a:t>
            </a:r>
          </a:p>
          <a:p>
            <a:pPr>
              <a:buFont typeface="Arial" charset="0"/>
              <a:buNone/>
            </a:pPr>
            <a:r>
              <a:rPr lang="en-AU" sz="1800" smtClean="0">
                <a:cs typeface="Calibri" pitchFamily="34" charset="0"/>
              </a:rPr>
              <a:t> 	 </a:t>
            </a:r>
            <a:r>
              <a:rPr lang="en-US" sz="1800" smtClean="0"/>
              <a:t>Vocational teachers are invited to meet with industry representatives and other teachers to moderate and validate their Training and Assessment Strategies and two identified assessment instruments</a:t>
            </a:r>
            <a:endParaRPr lang="en-AU" sz="1800" smtClean="0">
              <a:cs typeface="Calibri" pitchFamily="34" charset="0"/>
            </a:endParaRPr>
          </a:p>
          <a:p>
            <a:pPr>
              <a:buFont typeface="Arial" charset="0"/>
              <a:buNone/>
            </a:pPr>
            <a:endParaRPr lang="en-AU" sz="1400" smtClean="0">
              <a:cs typeface="Calibri" pitchFamily="34" charset="0"/>
            </a:endParaRPr>
          </a:p>
          <a:p>
            <a:pPr>
              <a:buFont typeface="Arial" charset="0"/>
              <a:buNone/>
            </a:pPr>
            <a:endParaRPr lang="en-AU" smtClean="0"/>
          </a:p>
        </p:txBody>
      </p:sp>
      <p:sp>
        <p:nvSpPr>
          <p:cNvPr id="8195" name="Title 1"/>
          <p:cNvSpPr>
            <a:spLocks noGrp="1"/>
          </p:cNvSpPr>
          <p:nvPr>
            <p:ph type="title"/>
          </p:nvPr>
        </p:nvSpPr>
        <p:spPr>
          <a:blipFill dpi="0" rotWithShape="1">
            <a:blip r:embed="rId3" cstate="print"/>
            <a:srcRect/>
            <a:stretch>
              <a:fillRect/>
            </a:stretch>
          </a:blipFill>
        </p:spPr>
        <p:txBody>
          <a:bodyPr/>
          <a:lstStyle/>
          <a:p>
            <a:pPr eaLnBrk="1" hangingPunct="1"/>
            <a:r>
              <a:rPr lang="en-AU" sz="3600" smtClean="0"/>
              <a:t>                              Partnership Brokers</a:t>
            </a:r>
          </a:p>
        </p:txBody>
      </p:sp>
      <p:pic>
        <p:nvPicPr>
          <p:cNvPr id="8196" name="Picture 3" descr="SILF 034.jpg"/>
          <p:cNvPicPr>
            <a:picLocks noChangeAspect="1"/>
          </p:cNvPicPr>
          <p:nvPr/>
        </p:nvPicPr>
        <p:blipFill>
          <a:blip r:embed="rId4" cstate="print"/>
          <a:srcRect/>
          <a:stretch>
            <a:fillRect/>
          </a:stretch>
        </p:blipFill>
        <p:spPr bwMode="auto">
          <a:xfrm>
            <a:off x="971550" y="4581525"/>
            <a:ext cx="1728788" cy="1439863"/>
          </a:xfrm>
          <a:prstGeom prst="rect">
            <a:avLst/>
          </a:prstGeom>
          <a:noFill/>
          <a:ln w="9525">
            <a:noFill/>
            <a:miter lim="800000"/>
            <a:headEnd/>
            <a:tailEnd/>
          </a:ln>
        </p:spPr>
      </p:pic>
      <p:pic>
        <p:nvPicPr>
          <p:cNvPr id="8197" name="Picture 4" descr="SILF 047.jpg"/>
          <p:cNvPicPr>
            <a:picLocks noChangeAspect="1"/>
          </p:cNvPicPr>
          <p:nvPr/>
        </p:nvPicPr>
        <p:blipFill>
          <a:blip r:embed="rId5" cstate="print"/>
          <a:srcRect/>
          <a:stretch>
            <a:fillRect/>
          </a:stretch>
        </p:blipFill>
        <p:spPr bwMode="auto">
          <a:xfrm>
            <a:off x="3276600" y="4508500"/>
            <a:ext cx="2538413" cy="1584325"/>
          </a:xfrm>
          <a:prstGeom prst="rect">
            <a:avLst/>
          </a:prstGeom>
          <a:noFill/>
          <a:ln w="9525">
            <a:noFill/>
            <a:miter lim="800000"/>
            <a:headEnd/>
            <a:tailEnd/>
          </a:ln>
        </p:spPr>
      </p:pic>
      <p:pic>
        <p:nvPicPr>
          <p:cNvPr id="8198" name="Picture 5" descr="SILF 051.jpg"/>
          <p:cNvPicPr>
            <a:picLocks noChangeAspect="1"/>
          </p:cNvPicPr>
          <p:nvPr/>
        </p:nvPicPr>
        <p:blipFill>
          <a:blip r:embed="rId6" cstate="print"/>
          <a:srcRect/>
          <a:stretch>
            <a:fillRect/>
          </a:stretch>
        </p:blipFill>
        <p:spPr bwMode="auto">
          <a:xfrm>
            <a:off x="6227763" y="4581525"/>
            <a:ext cx="1908175" cy="1439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62950" cy="4781550"/>
          </a:xfrm>
        </p:spPr>
        <p:txBody>
          <a:bodyPr/>
          <a:lstStyle/>
          <a:p>
            <a:pPr algn="ctr">
              <a:buFont typeface="Arial" charset="0"/>
              <a:buNone/>
              <a:defRPr/>
            </a:pPr>
            <a:r>
              <a:rPr lang="en-AU" sz="2400" b="1" i="1" dirty="0" smtClean="0">
                <a:cs typeface="Calibri" pitchFamily="34" charset="0"/>
              </a:rPr>
              <a:t>Caboolture – Morayfield High Schools Civil, Building &amp; Construction Partnership</a:t>
            </a:r>
          </a:p>
          <a:p>
            <a:pPr marL="0" indent="0">
              <a:spcBef>
                <a:spcPct val="0"/>
              </a:spcBef>
              <a:buFont typeface="Arial" charset="0"/>
              <a:buNone/>
              <a:defRPr/>
            </a:pPr>
            <a:endParaRPr lang="en-US" sz="1800" b="1" dirty="0" smtClean="0">
              <a:ea typeface="Calibri" pitchFamily="34" charset="0"/>
              <a:cs typeface="Calibri" pitchFamily="34" charset="0"/>
            </a:endParaRPr>
          </a:p>
          <a:p>
            <a:pPr marL="0" indent="0">
              <a:spcBef>
                <a:spcPct val="0"/>
              </a:spcBef>
              <a:buFont typeface="Arial" charset="0"/>
              <a:buNone/>
              <a:defRPr/>
            </a:pPr>
            <a:r>
              <a:rPr lang="en-US" sz="1800" b="1" dirty="0" smtClean="0">
                <a:ea typeface="Calibri" pitchFamily="34" charset="0"/>
                <a:cs typeface="Calibri" pitchFamily="34" charset="0"/>
              </a:rPr>
              <a:t>Goal:</a:t>
            </a:r>
          </a:p>
          <a:p>
            <a:pPr marL="0" indent="0">
              <a:spcBef>
                <a:spcPct val="0"/>
              </a:spcBef>
              <a:buFont typeface="Arial" charset="0"/>
              <a:buNone/>
              <a:defRPr/>
            </a:pPr>
            <a:r>
              <a:rPr lang="en-US" sz="1800" dirty="0" smtClean="0">
                <a:ea typeface="Calibri" pitchFamily="34" charset="0"/>
                <a:cs typeface="Calibri" pitchFamily="34" charset="0"/>
              </a:rPr>
              <a:t>To establish a strategy which allows a sustainable partnership or partnerships to be identified and entered  into between like   minded organizations.</a:t>
            </a:r>
          </a:p>
          <a:p>
            <a:pPr marL="0" indent="0">
              <a:spcBef>
                <a:spcPct val="0"/>
              </a:spcBef>
              <a:buFont typeface="Arial" charset="0"/>
              <a:buNone/>
              <a:defRPr/>
            </a:pPr>
            <a:endParaRPr lang="en-US" sz="1800" b="1" dirty="0" smtClean="0">
              <a:ea typeface="Calibri" pitchFamily="34" charset="0"/>
              <a:cs typeface="Calibri" pitchFamily="34" charset="0"/>
            </a:endParaRPr>
          </a:p>
          <a:p>
            <a:pPr marL="0" indent="0">
              <a:spcBef>
                <a:spcPct val="0"/>
              </a:spcBef>
              <a:buFont typeface="Arial" charset="0"/>
              <a:buNone/>
              <a:defRPr/>
            </a:pPr>
            <a:endParaRPr lang="en-US" sz="1800" b="1" dirty="0" smtClean="0">
              <a:ea typeface="Calibri" pitchFamily="34" charset="0"/>
              <a:cs typeface="Calibri" pitchFamily="34" charset="0"/>
            </a:endParaRPr>
          </a:p>
          <a:p>
            <a:pPr>
              <a:buFont typeface="Arial" charset="0"/>
              <a:buNone/>
              <a:defRPr/>
            </a:pPr>
            <a:endParaRPr lang="en-AU" dirty="0" smtClean="0"/>
          </a:p>
          <a:p>
            <a:pPr>
              <a:buFont typeface="Arial" charset="0"/>
              <a:buNone/>
              <a:defRPr/>
            </a:pPr>
            <a:endParaRPr lang="en-AU" dirty="0"/>
          </a:p>
        </p:txBody>
      </p:sp>
      <p:sp>
        <p:nvSpPr>
          <p:cNvPr id="9219" name="Title 1"/>
          <p:cNvSpPr>
            <a:spLocks noGrp="1"/>
          </p:cNvSpPr>
          <p:nvPr>
            <p:ph type="title"/>
          </p:nvPr>
        </p:nvSpPr>
        <p:spPr>
          <a:blipFill dpi="0" rotWithShape="1">
            <a:blip r:embed="rId3" cstate="print"/>
            <a:srcRect/>
            <a:stretch>
              <a:fillRect/>
            </a:stretch>
          </a:blipFill>
        </p:spPr>
        <p:txBody>
          <a:bodyPr/>
          <a:lstStyle/>
          <a:p>
            <a:pPr eaLnBrk="1" hangingPunct="1"/>
            <a:r>
              <a:rPr lang="en-AU" sz="3600" smtClean="0"/>
              <a:t>                              Partnership Brokers</a:t>
            </a:r>
          </a:p>
        </p:txBody>
      </p:sp>
      <p:pic>
        <p:nvPicPr>
          <p:cNvPr id="9220" name="Picture 4" descr="Building Boys Chancellor State College 001.jpg"/>
          <p:cNvPicPr>
            <a:picLocks noChangeAspect="1"/>
          </p:cNvPicPr>
          <p:nvPr/>
        </p:nvPicPr>
        <p:blipFill>
          <a:blip r:embed="rId4" cstate="print"/>
          <a:srcRect/>
          <a:stretch>
            <a:fillRect/>
          </a:stretch>
        </p:blipFill>
        <p:spPr bwMode="auto">
          <a:xfrm>
            <a:off x="683568" y="4077072"/>
            <a:ext cx="2232025" cy="1152525"/>
          </a:xfrm>
          <a:prstGeom prst="rect">
            <a:avLst/>
          </a:prstGeom>
          <a:noFill/>
          <a:ln w="9525">
            <a:noFill/>
            <a:miter lim="800000"/>
            <a:headEnd/>
            <a:tailEnd/>
          </a:ln>
        </p:spPr>
      </p:pic>
      <p:pic>
        <p:nvPicPr>
          <p:cNvPr id="9221" name="Picture 5" descr="Building Boys Chancellor State College 011.jpg"/>
          <p:cNvPicPr>
            <a:picLocks noChangeAspect="1"/>
          </p:cNvPicPr>
          <p:nvPr/>
        </p:nvPicPr>
        <p:blipFill>
          <a:blip r:embed="rId5" cstate="print"/>
          <a:srcRect/>
          <a:stretch>
            <a:fillRect/>
          </a:stretch>
        </p:blipFill>
        <p:spPr bwMode="auto">
          <a:xfrm>
            <a:off x="3275856" y="4077072"/>
            <a:ext cx="2519363" cy="1295400"/>
          </a:xfrm>
          <a:prstGeom prst="rect">
            <a:avLst/>
          </a:prstGeom>
          <a:noFill/>
          <a:ln w="9525">
            <a:noFill/>
            <a:miter lim="800000"/>
            <a:headEnd/>
            <a:tailEnd/>
          </a:ln>
        </p:spPr>
      </p:pic>
      <p:pic>
        <p:nvPicPr>
          <p:cNvPr id="9222" name="Picture 6" descr="Building Boys Chancellor State College 021.jpg"/>
          <p:cNvPicPr>
            <a:picLocks noChangeAspect="1"/>
          </p:cNvPicPr>
          <p:nvPr/>
        </p:nvPicPr>
        <p:blipFill>
          <a:blip r:embed="rId6" cstate="print"/>
          <a:srcRect/>
          <a:stretch>
            <a:fillRect/>
          </a:stretch>
        </p:blipFill>
        <p:spPr bwMode="auto">
          <a:xfrm>
            <a:off x="6300192" y="4077072"/>
            <a:ext cx="2016125" cy="1223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1714</TotalTime>
  <Words>2700</Words>
  <Application>Microsoft Office PowerPoint</Application>
  <PresentationFormat>On-screen Show (4:3)</PresentationFormat>
  <Paragraphs>398</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                              </vt:lpstr>
      <vt:lpstr>                              Partnership Brokers</vt:lpstr>
      <vt:lpstr>                              Partnership Brokers</vt:lpstr>
      <vt:lpstr>                              Partnership Brokers</vt:lpstr>
      <vt:lpstr>                              Partnership Brokers</vt:lpstr>
      <vt:lpstr>                              Partnership Brokers</vt:lpstr>
      <vt:lpstr>                              Partnership Brokers</vt:lpstr>
      <vt:lpstr>                              Partnership Brokers</vt:lpstr>
      <vt:lpstr>Slide 10</vt:lpstr>
      <vt:lpstr>                              </vt:lpstr>
      <vt:lpstr>                              </vt:lpstr>
      <vt:lpstr>                              Partnership Brokers</vt:lpstr>
      <vt:lpstr>                              Partnership Brokers</vt:lpstr>
      <vt:lpstr>                              Partnership Brokers</vt:lpstr>
      <vt:lpstr>                              Partnership Brokers</vt:lpstr>
      <vt:lpstr>Slide 17</vt:lpstr>
      <vt:lpstr>                              Partnership Brokers</vt:lpstr>
      <vt:lpstr>                              Partnership Brokers</vt:lpstr>
      <vt:lpstr>                              Partnership Brokers</vt:lpstr>
      <vt:lpstr>                              Partnership Brokers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Mervat Thompson</dc:creator>
  <cp:lastModifiedBy>User</cp:lastModifiedBy>
  <cp:revision>158</cp:revision>
  <dcterms:created xsi:type="dcterms:W3CDTF">2010-08-23T01:30:26Z</dcterms:created>
  <dcterms:modified xsi:type="dcterms:W3CDTF">2010-10-27T02:49:10Z</dcterms:modified>
</cp:coreProperties>
</file>