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8" r:id="rId2"/>
    <p:sldId id="424" r:id="rId3"/>
    <p:sldId id="309" r:id="rId4"/>
    <p:sldId id="310" r:id="rId5"/>
    <p:sldId id="375" r:id="rId6"/>
    <p:sldId id="314" r:id="rId7"/>
    <p:sldId id="436" r:id="rId8"/>
    <p:sldId id="285" r:id="rId9"/>
    <p:sldId id="316" r:id="rId10"/>
    <p:sldId id="317" r:id="rId11"/>
    <p:sldId id="318" r:id="rId12"/>
    <p:sldId id="319" r:id="rId13"/>
    <p:sldId id="421" r:id="rId14"/>
    <p:sldId id="328" r:id="rId15"/>
    <p:sldId id="361" r:id="rId16"/>
    <p:sldId id="379" r:id="rId17"/>
    <p:sldId id="382" r:id="rId18"/>
    <p:sldId id="420" r:id="rId19"/>
    <p:sldId id="402" r:id="rId20"/>
    <p:sldId id="426" r:id="rId21"/>
    <p:sldId id="380"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83154" autoAdjust="0"/>
  </p:normalViewPr>
  <p:slideViewPr>
    <p:cSldViewPr>
      <p:cViewPr>
        <p:scale>
          <a:sx n="50" d="100"/>
          <a:sy n="50" d="100"/>
        </p:scale>
        <p:origin x="-1968"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0332D66-82CB-4622-878B-D051623319EF}" type="datetimeFigureOut">
              <a:rPr lang="fr-CA"/>
              <a:pPr>
                <a:defRPr/>
              </a:pPr>
              <a:t>2011-11-01</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A"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8AC405-5E84-4217-8D96-730DB3669AC5}" type="slidenum">
              <a:rPr lang="fr-CA"/>
              <a:pPr>
                <a:defRPr/>
              </a:pPr>
              <a:t>‹N°›</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mtClean="0"/>
              <a:t>Plan de leçon</a:t>
            </a:r>
          </a:p>
          <a:p>
            <a:r>
              <a:rPr lang="fr-CA" smtClean="0"/>
              <a:t>A.1. Anatomie macroscopique du coeur</a:t>
            </a:r>
          </a:p>
          <a:p>
            <a:r>
              <a:rPr lang="fr-CA" smtClean="0"/>
              <a:t>Valves</a:t>
            </a:r>
          </a:p>
          <a:p>
            <a:r>
              <a:rPr lang="fr-CA" smtClean="0"/>
              <a:t>Grande et petite circulation</a:t>
            </a:r>
          </a:p>
          <a:p>
            <a:r>
              <a:rPr lang="fr-CA" smtClean="0"/>
              <a:t>Circulation coronarienne</a:t>
            </a:r>
          </a:p>
          <a:p>
            <a:r>
              <a:rPr lang="fr-CA" smtClean="0"/>
              <a:t>Activité mécanique du coeur</a:t>
            </a:r>
          </a:p>
          <a:p>
            <a:endParaRPr lang="fr-CA" smtClean="0"/>
          </a:p>
        </p:txBody>
      </p:sp>
      <p:sp>
        <p:nvSpPr>
          <p:cNvPr id="962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30943D-62F3-4824-911F-58424B96C497}" type="slidenum">
              <a:rPr lang="fr-CA" smtClean="0"/>
              <a:pPr/>
              <a:t>2</a:t>
            </a:fld>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a:defRPr/>
            </a:pPr>
            <a:r>
              <a:rPr lang="fr-CA" dirty="0" smtClean="0"/>
              <a:t>Prendre le cœur dans un sac de plastique</a:t>
            </a:r>
          </a:p>
          <a:p>
            <a:pPr>
              <a:defRPr/>
            </a:pPr>
            <a:endParaRPr lang="fr-CA" dirty="0" smtClean="0"/>
          </a:p>
          <a:p>
            <a:pPr>
              <a:defRPr/>
            </a:pPr>
            <a:r>
              <a:rPr lang="fr-CA" dirty="0" smtClean="0"/>
              <a:t>Péricarde fibreux</a:t>
            </a:r>
          </a:p>
          <a:p>
            <a:pPr lvl="1">
              <a:defRPr/>
            </a:pPr>
            <a:r>
              <a:rPr lang="fr-CA" dirty="0" smtClean="0"/>
              <a:t>Tissus conjonctif dense et résistant maintien le cœur en place</a:t>
            </a:r>
          </a:p>
          <a:p>
            <a:pPr marL="342900" indent="-342900">
              <a:spcBef>
                <a:spcPct val="20000"/>
              </a:spcBef>
              <a:defRPr/>
            </a:pPr>
            <a:endParaRPr lang="fr-CA" dirty="0" smtClean="0"/>
          </a:p>
          <a:p>
            <a:pPr marL="342900" indent="-342900">
              <a:spcBef>
                <a:spcPct val="20000"/>
              </a:spcBef>
              <a:defRPr/>
            </a:pPr>
            <a:r>
              <a:rPr lang="fr-CA" kern="0" dirty="0" smtClean="0"/>
              <a:t>Péricarde séreux : membrane lisse qui recouvre l’organe</a:t>
            </a:r>
          </a:p>
          <a:p>
            <a:pPr marL="342900" indent="-342900">
              <a:spcBef>
                <a:spcPct val="20000"/>
              </a:spcBef>
              <a:defRPr/>
            </a:pPr>
            <a:r>
              <a:rPr lang="fr-CA" sz="1100" kern="0" dirty="0" smtClean="0"/>
              <a:t>      -  Lame pariétal</a:t>
            </a:r>
          </a:p>
          <a:p>
            <a:pPr marL="342900" indent="-342900">
              <a:spcBef>
                <a:spcPct val="20000"/>
              </a:spcBef>
              <a:defRPr/>
            </a:pPr>
            <a:r>
              <a:rPr lang="fr-CA" sz="1100" kern="0" dirty="0" smtClean="0"/>
              <a:t>      -  Lame viscérale</a:t>
            </a:r>
          </a:p>
          <a:p>
            <a:pPr>
              <a:defRPr/>
            </a:pPr>
            <a:endParaRPr lang="fr-CA" dirty="0"/>
          </a:p>
        </p:txBody>
      </p:sp>
      <p:sp>
        <p:nvSpPr>
          <p:cNvPr id="972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874838-A637-4D93-8687-5A94276F2C0F}" type="slidenum">
              <a:rPr lang="fr-CA" smtClean="0"/>
              <a:pPr/>
              <a:t>4</a:t>
            </a:fld>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83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Anti-retour entre les battements !</a:t>
            </a:r>
          </a:p>
        </p:txBody>
      </p:sp>
      <p:sp>
        <p:nvSpPr>
          <p:cNvPr id="983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CF3102-28F8-463F-8E88-F31AB5E78418}" type="slidenum">
              <a:rPr lang="fr-CA" smtClean="0"/>
              <a:pPr/>
              <a:t>9</a:t>
            </a:fld>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93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CA" smtClean="0"/>
          </a:p>
        </p:txBody>
      </p:sp>
      <p:sp>
        <p:nvSpPr>
          <p:cNvPr id="993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5826EB-813A-484B-B102-7ADA2BA0F82E}" type="slidenum">
              <a:rPr lang="fr-CA" smtClean="0"/>
              <a:pPr/>
              <a:t>13</a:t>
            </a:fld>
            <a:endParaRPr lang="fr-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03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mtClean="0"/>
              <a:t>Animation : trip inside the heart</a:t>
            </a:r>
          </a:p>
        </p:txBody>
      </p:sp>
      <p:sp>
        <p:nvSpPr>
          <p:cNvPr id="1003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64292F-7775-47E9-8B35-7DC8BC78C746}" type="slidenum">
              <a:rPr lang="fr-CA" smtClean="0"/>
              <a:pPr/>
              <a:t>14</a:t>
            </a:fld>
            <a:endParaRPr lang="fr-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13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smtClean="0"/>
              <a:t>Question 2. Décrivez votre trajet </a:t>
            </a:r>
            <a:r>
              <a:rPr lang="fr-CA" b="1" smtClean="0"/>
              <a:t>depuis le ventricule droit </a:t>
            </a:r>
            <a:r>
              <a:rPr lang="fr-CA" smtClean="0"/>
              <a:t>jusqu’à </a:t>
            </a:r>
            <a:r>
              <a:rPr lang="fr-CA" b="1" smtClean="0"/>
              <a:t>l’oreillette droite </a:t>
            </a:r>
            <a:r>
              <a:rPr lang="fr-CA" smtClean="0"/>
              <a:t>en sachant que vous êtes passé par le </a:t>
            </a:r>
            <a:r>
              <a:rPr lang="fr-CA" b="1" smtClean="0"/>
              <a:t>poumon droit </a:t>
            </a:r>
            <a:r>
              <a:rPr lang="fr-CA" smtClean="0"/>
              <a:t>et par la </a:t>
            </a:r>
            <a:r>
              <a:rPr lang="fr-CA" b="1" smtClean="0"/>
              <a:t>circulation coronarienne (côté gauche du cœur</a:t>
            </a:r>
            <a:r>
              <a:rPr lang="fr-CA" smtClean="0"/>
              <a:t>). </a:t>
            </a:r>
          </a:p>
          <a:p>
            <a:endParaRPr lang="fr-CA" smtClean="0"/>
          </a:p>
          <a:p>
            <a:endParaRPr lang="fr-CA" smtClean="0"/>
          </a:p>
        </p:txBody>
      </p:sp>
      <p:sp>
        <p:nvSpPr>
          <p:cNvPr id="1013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38C811-3664-4172-A38F-A3328DC7D844}" type="slidenum">
              <a:rPr lang="fr-CA" smtClean="0"/>
              <a:pPr/>
              <a:t>18</a:t>
            </a:fld>
            <a:endParaRPr lang="fr-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b="1" smtClean="0"/>
              <a:t>3.  Soit un globule rouge dans la veine porte hépatique.  Faites son trajet depuis la veine porte hépatique jusque dans la veine moyenne du cœur.</a:t>
            </a:r>
          </a:p>
          <a:p>
            <a:endParaRPr lang="fr-CA" smtClean="0"/>
          </a:p>
          <a:p>
            <a:r>
              <a:rPr lang="fr-CA" smtClean="0"/>
              <a:t>Veine porte hépatique </a:t>
            </a:r>
            <a:r>
              <a:rPr lang="fr-CA" smtClean="0">
                <a:sym typeface="Wingdings" pitchFamily="2" charset="2"/>
              </a:rPr>
              <a:t></a:t>
            </a:r>
            <a:r>
              <a:rPr lang="fr-CA" smtClean="0"/>
              <a:t> veinule porte </a:t>
            </a:r>
            <a:r>
              <a:rPr lang="fr-CA" smtClean="0">
                <a:sym typeface="Wingdings" pitchFamily="2" charset="2"/>
              </a:rPr>
              <a:t></a:t>
            </a:r>
            <a:r>
              <a:rPr lang="fr-CA" smtClean="0"/>
              <a:t> sinusoïdes </a:t>
            </a:r>
            <a:r>
              <a:rPr lang="fr-CA" smtClean="0">
                <a:sym typeface="Wingdings" pitchFamily="2" charset="2"/>
              </a:rPr>
              <a:t></a:t>
            </a:r>
            <a:r>
              <a:rPr lang="fr-CA" smtClean="0"/>
              <a:t> veine centrale du foie </a:t>
            </a:r>
            <a:r>
              <a:rPr lang="fr-CA" smtClean="0">
                <a:sym typeface="Wingdings" pitchFamily="2" charset="2"/>
              </a:rPr>
              <a:t></a:t>
            </a:r>
            <a:r>
              <a:rPr lang="fr-CA" smtClean="0"/>
              <a:t> veine interlobulaire </a:t>
            </a:r>
            <a:r>
              <a:rPr lang="fr-CA" smtClean="0">
                <a:sym typeface="Wingdings" pitchFamily="2" charset="2"/>
              </a:rPr>
              <a:t></a:t>
            </a:r>
            <a:r>
              <a:rPr lang="fr-CA" smtClean="0"/>
              <a:t> veine hépatique </a:t>
            </a:r>
            <a:r>
              <a:rPr lang="fr-CA" smtClean="0">
                <a:sym typeface="Wingdings" pitchFamily="2" charset="2"/>
              </a:rPr>
              <a:t></a:t>
            </a:r>
            <a:r>
              <a:rPr lang="fr-CA" smtClean="0"/>
              <a:t>veine cave inférieure </a:t>
            </a:r>
            <a:r>
              <a:rPr lang="fr-CA" smtClean="0">
                <a:sym typeface="Wingdings" pitchFamily="2" charset="2"/>
              </a:rPr>
              <a:t></a:t>
            </a:r>
            <a:r>
              <a:rPr lang="fr-CA" smtClean="0"/>
              <a:t>oreillette droite </a:t>
            </a:r>
            <a:r>
              <a:rPr lang="fr-CA" smtClean="0">
                <a:sym typeface="Wingdings" pitchFamily="2" charset="2"/>
              </a:rPr>
              <a:t></a:t>
            </a:r>
            <a:r>
              <a:rPr lang="fr-CA" smtClean="0"/>
              <a:t> valve auriculo-ventriculaire droite </a:t>
            </a:r>
            <a:r>
              <a:rPr lang="fr-CA" smtClean="0">
                <a:sym typeface="Wingdings" pitchFamily="2" charset="2"/>
              </a:rPr>
              <a:t></a:t>
            </a:r>
            <a:r>
              <a:rPr lang="fr-CA" smtClean="0"/>
              <a:t> ventricule droit </a:t>
            </a:r>
            <a:r>
              <a:rPr lang="fr-CA" smtClean="0">
                <a:sym typeface="Wingdings" pitchFamily="2" charset="2"/>
              </a:rPr>
              <a:t></a:t>
            </a:r>
            <a:r>
              <a:rPr lang="fr-CA" smtClean="0"/>
              <a:t> valve du tronc pulmonaire </a:t>
            </a:r>
            <a:r>
              <a:rPr lang="fr-CA" smtClean="0">
                <a:sym typeface="Wingdings" pitchFamily="2" charset="2"/>
              </a:rPr>
              <a:t></a:t>
            </a:r>
            <a:r>
              <a:rPr lang="fr-CA" smtClean="0"/>
              <a:t> tronc pulmonaire </a:t>
            </a:r>
            <a:r>
              <a:rPr lang="fr-CA" smtClean="0">
                <a:sym typeface="Wingdings" pitchFamily="2" charset="2"/>
              </a:rPr>
              <a:t></a:t>
            </a:r>
            <a:r>
              <a:rPr lang="fr-CA" smtClean="0"/>
              <a:t> artère pulmonaire </a:t>
            </a:r>
            <a:r>
              <a:rPr lang="fr-CA" smtClean="0">
                <a:sym typeface="Wingdings" pitchFamily="2" charset="2"/>
              </a:rPr>
              <a:t></a:t>
            </a:r>
            <a:r>
              <a:rPr lang="fr-CA" smtClean="0"/>
              <a:t> artériole </a:t>
            </a:r>
            <a:r>
              <a:rPr lang="fr-CA" smtClean="0">
                <a:sym typeface="Wingdings" pitchFamily="2" charset="2"/>
              </a:rPr>
              <a:t></a:t>
            </a:r>
            <a:r>
              <a:rPr lang="fr-CA" smtClean="0"/>
              <a:t> capillaires pulmonaires </a:t>
            </a:r>
            <a:r>
              <a:rPr lang="fr-CA" smtClean="0">
                <a:sym typeface="Wingdings" pitchFamily="2" charset="2"/>
              </a:rPr>
              <a:t></a:t>
            </a:r>
            <a:r>
              <a:rPr lang="fr-CA" smtClean="0"/>
              <a:t> veinule </a:t>
            </a:r>
            <a:r>
              <a:rPr lang="fr-CA" smtClean="0">
                <a:sym typeface="Wingdings" pitchFamily="2" charset="2"/>
              </a:rPr>
              <a:t></a:t>
            </a:r>
            <a:r>
              <a:rPr lang="fr-CA" smtClean="0"/>
              <a:t> veine pulmonaire </a:t>
            </a:r>
            <a:r>
              <a:rPr lang="fr-CA" smtClean="0">
                <a:sym typeface="Wingdings" pitchFamily="2" charset="2"/>
              </a:rPr>
              <a:t></a:t>
            </a:r>
            <a:r>
              <a:rPr lang="fr-CA" smtClean="0"/>
              <a:t> oreillette gauche </a:t>
            </a:r>
            <a:r>
              <a:rPr lang="fr-CA" smtClean="0">
                <a:sym typeface="Wingdings" pitchFamily="2" charset="2"/>
              </a:rPr>
              <a:t></a:t>
            </a:r>
            <a:r>
              <a:rPr lang="fr-CA" smtClean="0"/>
              <a:t> valve auriculo-ventriculaire gauche </a:t>
            </a:r>
            <a:r>
              <a:rPr lang="fr-CA" smtClean="0">
                <a:sym typeface="Wingdings" pitchFamily="2" charset="2"/>
              </a:rPr>
              <a:t></a:t>
            </a:r>
            <a:r>
              <a:rPr lang="fr-CA" smtClean="0"/>
              <a:t>ventricule gauche </a:t>
            </a:r>
            <a:r>
              <a:rPr lang="fr-CA" smtClean="0">
                <a:sym typeface="Wingdings" pitchFamily="2" charset="2"/>
              </a:rPr>
              <a:t></a:t>
            </a:r>
            <a:r>
              <a:rPr lang="fr-CA" smtClean="0"/>
              <a:t>artère coronaire </a:t>
            </a:r>
            <a:r>
              <a:rPr lang="fr-CA" smtClean="0">
                <a:sym typeface="Wingdings" pitchFamily="2" charset="2"/>
              </a:rPr>
              <a:t></a:t>
            </a:r>
            <a:r>
              <a:rPr lang="fr-CA" smtClean="0"/>
              <a:t> rameau </a:t>
            </a:r>
            <a:r>
              <a:rPr lang="fr-CA" smtClean="0">
                <a:sym typeface="Wingdings" pitchFamily="2" charset="2"/>
              </a:rPr>
              <a:t></a:t>
            </a:r>
            <a:r>
              <a:rPr lang="fr-CA" smtClean="0"/>
              <a:t> artériole </a:t>
            </a:r>
            <a:r>
              <a:rPr lang="fr-CA" smtClean="0">
                <a:sym typeface="Wingdings" pitchFamily="2" charset="2"/>
              </a:rPr>
              <a:t></a:t>
            </a:r>
            <a:r>
              <a:rPr lang="fr-CA" smtClean="0"/>
              <a:t> capillaires coronaires </a:t>
            </a:r>
            <a:r>
              <a:rPr lang="fr-CA" smtClean="0">
                <a:sym typeface="Wingdings" pitchFamily="2" charset="2"/>
              </a:rPr>
              <a:t></a:t>
            </a:r>
            <a:r>
              <a:rPr lang="fr-CA" smtClean="0"/>
              <a:t> veinule </a:t>
            </a:r>
            <a:r>
              <a:rPr lang="fr-CA" smtClean="0">
                <a:sym typeface="Wingdings" pitchFamily="2" charset="2"/>
              </a:rPr>
              <a:t></a:t>
            </a:r>
            <a:r>
              <a:rPr lang="fr-CA" smtClean="0"/>
              <a:t> veine moyenne du cœur. </a:t>
            </a:r>
          </a:p>
          <a:p>
            <a:endParaRPr lang="fr-CA" smtClean="0"/>
          </a:p>
        </p:txBody>
      </p:sp>
      <p:sp>
        <p:nvSpPr>
          <p:cNvPr id="1024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E70DF9-9156-40FB-9861-A1272BF51E4A}" type="slidenum">
              <a:rPr lang="fr-CA" smtClean="0"/>
              <a:pPr/>
              <a:t>21</a:t>
            </a:fld>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FA5221-B45F-49E9-AD14-E9E6DEDB3125}"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DBF3C4D-5DAA-4B44-89E7-5BF736E2DDAD}"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58AAE2A-17C7-428C-ACD2-1C61DD3721E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EDBE171-7F8A-49D8-B6E9-02A698FCBC0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37CEE15-6220-4FDE-B94B-2A1DCDC3EA4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3A4686C-F14F-448E-99F6-E54E36531315}"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E0C5701-AFEF-4795-9827-A25E515CD6C8}"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92947B3-2E10-49C1-AFB5-974FBBDD139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B2F1CAB-F7AC-483D-A965-F02B15AA653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A12D2BC-6F46-4C6A-8255-DBD55D4C40D7}"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290F9F0-AB73-4B3B-AB42-CF8A8680D335}"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7E3B67D-1C07-4486-804B-3B3DD6C1D81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1-%20Banque%20d'animations/Syst&#232;me%20cardio/Le%20syst&#232;me%20circulatoire%20sanguin%20et%20lymphatique.avi" TargetMode="External"/><Relationship Id="rId2" Type="http://schemas.openxmlformats.org/officeDocument/2006/relationships/hyperlink" Target="../../../2-%20Banque%20d'animations/Syst&#232;me%20cardio/Le%20syst&#232;me%20circulatoire%20sanguin%20et%20lymphatique.avi"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2-%20Banque%20d'animations/Syst&#232;me%20cardio/Trip%20inside%20the%20heart.ex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71500" y="428625"/>
            <a:ext cx="5976938" cy="1143000"/>
          </a:xfrm>
        </p:spPr>
        <p:txBody>
          <a:bodyPr/>
          <a:lstStyle/>
          <a:p>
            <a:pPr eaLnBrk="1" hangingPunct="1"/>
            <a:r>
              <a:rPr lang="fr-CA" sz="3200" b="1" smtClean="0"/>
              <a:t>Le système cardiovasculaire : le c</a:t>
            </a:r>
            <a:r>
              <a:rPr lang="en-US" sz="3200" b="1" smtClean="0">
                <a:cs typeface="Arial" pitchFamily="34" charset="0"/>
              </a:rPr>
              <a:t>œ</a:t>
            </a:r>
            <a:r>
              <a:rPr lang="fr-CA" sz="3200" b="1" smtClean="0"/>
              <a:t>ur</a:t>
            </a:r>
          </a:p>
        </p:txBody>
      </p:sp>
      <p:pic>
        <p:nvPicPr>
          <p:cNvPr id="3075" name="Picture 3"/>
          <p:cNvPicPr>
            <a:picLocks noChangeAspect="1" noChangeArrowheads="1"/>
          </p:cNvPicPr>
          <p:nvPr/>
        </p:nvPicPr>
        <p:blipFill>
          <a:blip r:embed="rId2" cstate="print"/>
          <a:srcRect l="19212" t="25885" r="14352" b="14732"/>
          <a:stretch>
            <a:fillRect/>
          </a:stretch>
        </p:blipFill>
        <p:spPr bwMode="auto">
          <a:xfrm>
            <a:off x="384175" y="1844824"/>
            <a:ext cx="8759825" cy="4306887"/>
          </a:xfrm>
          <a:prstGeom prst="rect">
            <a:avLst/>
          </a:prstGeom>
          <a:noFill/>
          <a:ln w="9525">
            <a:noFill/>
            <a:miter lim="800000"/>
            <a:headEnd/>
            <a:tailEnd/>
          </a:ln>
        </p:spPr>
      </p:pic>
      <p:sp>
        <p:nvSpPr>
          <p:cNvPr id="4" name="ZoneTexte 3"/>
          <p:cNvSpPr txBox="1"/>
          <p:nvPr/>
        </p:nvSpPr>
        <p:spPr>
          <a:xfrm>
            <a:off x="323528" y="5229200"/>
            <a:ext cx="8532440" cy="892552"/>
          </a:xfrm>
          <a:prstGeom prst="rect">
            <a:avLst/>
          </a:prstGeom>
          <a:solidFill>
            <a:schemeClr val="bg1"/>
          </a:solidFill>
        </p:spPr>
        <p:txBody>
          <a:bodyPr wrap="square" rtlCol="0">
            <a:spAutoFit/>
          </a:bodyPr>
          <a:lstStyle/>
          <a:p>
            <a:r>
              <a:rPr lang="fr-CA" sz="2600" dirty="0" smtClean="0">
                <a:latin typeface="Calligraph421 BT" pitchFamily="66" charset="0"/>
              </a:rPr>
              <a:t>Le docteur a dit qu’il devait faire plus d’exercice. </a:t>
            </a:r>
          </a:p>
          <a:p>
            <a:r>
              <a:rPr lang="fr-CA" sz="2600" dirty="0" smtClean="0">
                <a:latin typeface="Calligraph421 BT" pitchFamily="66" charset="0"/>
              </a:rPr>
              <a:t> Alors, trois fois par semaine, je lui cache sa télécommande !</a:t>
            </a:r>
            <a:endParaRPr lang="fr-CA" sz="2600" dirty="0">
              <a:latin typeface="Calligraph421 BT" pitchFamily="66" charset="0"/>
            </a:endParaRPr>
          </a:p>
        </p:txBody>
      </p:sp>
      <p:sp>
        <p:nvSpPr>
          <p:cNvPr id="5" name="Rectangle à coins arrondis 4"/>
          <p:cNvSpPr/>
          <p:nvPr/>
        </p:nvSpPr>
        <p:spPr>
          <a:xfrm>
            <a:off x="251520" y="5229200"/>
            <a:ext cx="8640960"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lèche vers le bas 8"/>
          <p:cNvSpPr/>
          <p:nvPr/>
        </p:nvSpPr>
        <p:spPr>
          <a:xfrm>
            <a:off x="7020272" y="3717032"/>
            <a:ext cx="432048"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87313"/>
            <a:ext cx="8229600" cy="604837"/>
          </a:xfrm>
        </p:spPr>
        <p:txBody>
          <a:bodyPr/>
          <a:lstStyle/>
          <a:p>
            <a:pPr eaLnBrk="1" hangingPunct="1"/>
            <a:r>
              <a:rPr lang="fr-CA" sz="2400" b="1" smtClean="0"/>
              <a:t>Valves auriculo-ventriculaires</a:t>
            </a:r>
          </a:p>
        </p:txBody>
      </p:sp>
      <p:pic>
        <p:nvPicPr>
          <p:cNvPr id="12291" name="Image 4" descr="11_Fig_18_9_p_777.jpg"/>
          <p:cNvPicPr>
            <a:picLocks noChangeAspect="1"/>
          </p:cNvPicPr>
          <p:nvPr/>
        </p:nvPicPr>
        <p:blipFill>
          <a:blip r:embed="rId2" cstate="print"/>
          <a:srcRect l="31488" r="1859" b="59616"/>
          <a:stretch>
            <a:fillRect/>
          </a:stretch>
        </p:blipFill>
        <p:spPr bwMode="auto">
          <a:xfrm>
            <a:off x="1331913" y="620713"/>
            <a:ext cx="6735762" cy="3024187"/>
          </a:xfrm>
          <a:prstGeom prst="rect">
            <a:avLst/>
          </a:prstGeom>
          <a:noFill/>
          <a:ln w="9525">
            <a:noFill/>
            <a:miter lim="800000"/>
            <a:headEnd/>
            <a:tailEnd/>
          </a:ln>
        </p:spPr>
      </p:pic>
      <p:pic>
        <p:nvPicPr>
          <p:cNvPr id="12292" name="Image 5" descr="11_Fig_18_9_p_777.jpg"/>
          <p:cNvPicPr>
            <a:picLocks noChangeAspect="1"/>
          </p:cNvPicPr>
          <p:nvPr/>
        </p:nvPicPr>
        <p:blipFill>
          <a:blip r:embed="rId2" cstate="print"/>
          <a:srcRect l="31488" t="46519" r="1859" b="15021"/>
          <a:stretch>
            <a:fillRect/>
          </a:stretch>
        </p:blipFill>
        <p:spPr bwMode="auto">
          <a:xfrm>
            <a:off x="1331913" y="3644900"/>
            <a:ext cx="6735762"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750" y="260350"/>
            <a:ext cx="8229600" cy="635000"/>
          </a:xfrm>
        </p:spPr>
        <p:txBody>
          <a:bodyPr/>
          <a:lstStyle/>
          <a:p>
            <a:pPr eaLnBrk="1" hangingPunct="1"/>
            <a:r>
              <a:rPr lang="fr-CA" sz="2400" b="1" smtClean="0"/>
              <a:t>Valves du tronc pulmonaire et de l’aorte</a:t>
            </a:r>
          </a:p>
        </p:txBody>
      </p:sp>
      <p:sp>
        <p:nvSpPr>
          <p:cNvPr id="13315" name="ZoneTexte 4"/>
          <p:cNvSpPr txBox="1">
            <a:spLocks noChangeArrowheads="1"/>
          </p:cNvSpPr>
          <p:nvPr/>
        </p:nvSpPr>
        <p:spPr bwMode="auto">
          <a:xfrm>
            <a:off x="2771775" y="908050"/>
            <a:ext cx="3752850" cy="369888"/>
          </a:xfrm>
          <a:prstGeom prst="rect">
            <a:avLst/>
          </a:prstGeom>
          <a:noFill/>
          <a:ln w="9525">
            <a:noFill/>
            <a:miter lim="800000"/>
            <a:headEnd/>
            <a:tailEnd/>
          </a:ln>
        </p:spPr>
        <p:txBody>
          <a:bodyPr>
            <a:spAutoFit/>
          </a:bodyPr>
          <a:lstStyle/>
          <a:p>
            <a:r>
              <a:rPr lang="fr-CA"/>
              <a:t>Formé de 3 valvules semi-lunaires</a:t>
            </a:r>
          </a:p>
        </p:txBody>
      </p:sp>
      <p:pic>
        <p:nvPicPr>
          <p:cNvPr id="13316" name="Image 5" descr="12_Fig_18_10_p_777.jpg"/>
          <p:cNvPicPr>
            <a:picLocks noChangeAspect="1"/>
          </p:cNvPicPr>
          <p:nvPr/>
        </p:nvPicPr>
        <p:blipFill>
          <a:blip r:embed="rId2" cstate="print"/>
          <a:srcRect l="31500" t="11385" r="50787" b="35483"/>
          <a:stretch>
            <a:fillRect/>
          </a:stretch>
        </p:blipFill>
        <p:spPr bwMode="auto">
          <a:xfrm>
            <a:off x="6070600" y="1989138"/>
            <a:ext cx="2605088" cy="3244850"/>
          </a:xfrm>
          <a:prstGeom prst="rect">
            <a:avLst/>
          </a:prstGeom>
          <a:noFill/>
          <a:ln w="9525">
            <a:noFill/>
            <a:miter lim="800000"/>
            <a:headEnd/>
            <a:tailEnd/>
          </a:ln>
        </p:spPr>
      </p:pic>
      <p:pic>
        <p:nvPicPr>
          <p:cNvPr id="13317" name="Image 6" descr="12_Fig_18_10_p_777.jpg"/>
          <p:cNvPicPr>
            <a:picLocks noChangeAspect="1"/>
          </p:cNvPicPr>
          <p:nvPr/>
        </p:nvPicPr>
        <p:blipFill>
          <a:blip r:embed="rId2" cstate="print"/>
          <a:srcRect l="63387" t="5692" b="24097"/>
          <a:stretch>
            <a:fillRect/>
          </a:stretch>
        </p:blipFill>
        <p:spPr bwMode="auto">
          <a:xfrm>
            <a:off x="323850" y="1628775"/>
            <a:ext cx="5437188" cy="4327525"/>
          </a:xfrm>
          <a:prstGeom prst="rect">
            <a:avLst/>
          </a:prstGeom>
          <a:noFill/>
          <a:ln w="9525">
            <a:noFill/>
            <a:miter lim="800000"/>
            <a:headEnd/>
            <a:tailEnd/>
          </a:ln>
        </p:spPr>
      </p:pic>
      <p:sp>
        <p:nvSpPr>
          <p:cNvPr id="8" name="Flèche droite 7"/>
          <p:cNvSpPr/>
          <p:nvPr/>
        </p:nvSpPr>
        <p:spPr>
          <a:xfrm>
            <a:off x="5580063" y="3573463"/>
            <a:ext cx="287337" cy="3603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43438" y="201613"/>
            <a:ext cx="3903662" cy="779462"/>
          </a:xfrm>
        </p:spPr>
        <p:txBody>
          <a:bodyPr/>
          <a:lstStyle/>
          <a:p>
            <a:pPr eaLnBrk="1" hangingPunct="1"/>
            <a:r>
              <a:rPr lang="fr-CA" sz="2400" b="1" smtClean="0"/>
              <a:t>Circulation pulmonaire et circulation systémique</a:t>
            </a:r>
          </a:p>
        </p:txBody>
      </p:sp>
      <p:sp>
        <p:nvSpPr>
          <p:cNvPr id="14339" name="ZoneTexte 28"/>
          <p:cNvSpPr txBox="1">
            <a:spLocks noChangeArrowheads="1"/>
          </p:cNvSpPr>
          <p:nvPr/>
        </p:nvSpPr>
        <p:spPr bwMode="auto">
          <a:xfrm>
            <a:off x="6084888" y="1052513"/>
            <a:ext cx="1214437" cy="369887"/>
          </a:xfrm>
          <a:prstGeom prst="rect">
            <a:avLst/>
          </a:prstGeom>
          <a:noFill/>
          <a:ln w="9525">
            <a:noFill/>
            <a:miter lim="800000"/>
            <a:headEnd/>
            <a:tailEnd/>
          </a:ln>
        </p:spPr>
        <p:txBody>
          <a:bodyPr>
            <a:spAutoFit/>
          </a:bodyPr>
          <a:lstStyle/>
          <a:p>
            <a:r>
              <a:rPr lang="fr-CA">
                <a:hlinkClick r:id="rId2" action="ppaction://hlinkfile"/>
              </a:rPr>
              <a:t>Animatio</a:t>
            </a:r>
            <a:r>
              <a:rPr lang="fr-CA">
                <a:hlinkClick r:id="rId3" action="ppaction://hlinkfile"/>
              </a:rPr>
              <a:t>n</a:t>
            </a:r>
            <a:endParaRPr lang="fr-CA"/>
          </a:p>
        </p:txBody>
      </p:sp>
      <p:pic>
        <p:nvPicPr>
          <p:cNvPr id="14340" name="Image 29" descr="gde et petite circulation"/>
          <p:cNvPicPr>
            <a:picLocks noChangeAspect="1" noChangeArrowheads="1"/>
          </p:cNvPicPr>
          <p:nvPr/>
        </p:nvPicPr>
        <p:blipFill>
          <a:blip r:embed="rId4" cstate="print"/>
          <a:srcRect/>
          <a:stretch>
            <a:fillRect/>
          </a:stretch>
        </p:blipFill>
        <p:spPr bwMode="auto">
          <a:xfrm>
            <a:off x="971550" y="188913"/>
            <a:ext cx="3168650" cy="6369050"/>
          </a:xfrm>
          <a:prstGeom prst="rect">
            <a:avLst/>
          </a:prstGeom>
          <a:noFill/>
          <a:ln w="9525">
            <a:noFill/>
            <a:miter lim="800000"/>
            <a:headEnd/>
            <a:tailEnd/>
          </a:ln>
        </p:spPr>
      </p:pic>
      <p:sp>
        <p:nvSpPr>
          <p:cNvPr id="14341" name="ZoneTexte 30"/>
          <p:cNvSpPr txBox="1">
            <a:spLocks noChangeArrowheads="1"/>
          </p:cNvSpPr>
          <p:nvPr/>
        </p:nvSpPr>
        <p:spPr bwMode="auto">
          <a:xfrm>
            <a:off x="4859338" y="1590675"/>
            <a:ext cx="4033837" cy="5078413"/>
          </a:xfrm>
          <a:prstGeom prst="rect">
            <a:avLst/>
          </a:prstGeom>
          <a:noFill/>
          <a:ln w="9525">
            <a:noFill/>
            <a:miter lim="800000"/>
            <a:headEnd/>
            <a:tailEnd/>
          </a:ln>
        </p:spPr>
        <p:txBody>
          <a:bodyPr>
            <a:spAutoFit/>
          </a:bodyPr>
          <a:lstStyle/>
          <a:p>
            <a:r>
              <a:rPr lang="fr-CA"/>
              <a:t>1. veine cave inférieure</a:t>
            </a:r>
          </a:p>
          <a:p>
            <a:r>
              <a:rPr lang="fr-CA"/>
              <a:t>2. veine cave supérieure</a:t>
            </a:r>
          </a:p>
          <a:p>
            <a:r>
              <a:rPr lang="fr-CA"/>
              <a:t>3. tronc pulmonaire</a:t>
            </a:r>
          </a:p>
          <a:p>
            <a:r>
              <a:rPr lang="fr-CA"/>
              <a:t>4. artère pulmonaire droite</a:t>
            </a:r>
          </a:p>
          <a:p>
            <a:r>
              <a:rPr lang="fr-CA"/>
              <a:t>5. artère pulmonaire gauche</a:t>
            </a:r>
          </a:p>
          <a:p>
            <a:r>
              <a:rPr lang="fr-CA"/>
              <a:t>6. aorte</a:t>
            </a:r>
          </a:p>
          <a:p>
            <a:r>
              <a:rPr lang="fr-CA"/>
              <a:t>7. veines pulmonaires droites</a:t>
            </a:r>
          </a:p>
          <a:p>
            <a:r>
              <a:rPr lang="fr-CA"/>
              <a:t>8. veines pulmonaires gauches</a:t>
            </a:r>
          </a:p>
          <a:p>
            <a:r>
              <a:rPr lang="fr-CA"/>
              <a:t>9. veine porte hépatique</a:t>
            </a:r>
          </a:p>
          <a:p>
            <a:r>
              <a:rPr lang="fr-CA"/>
              <a:t>10. veine hépatique</a:t>
            </a:r>
          </a:p>
          <a:p>
            <a:r>
              <a:rPr lang="fr-CA"/>
              <a:t>11. sinusoïdes du foie</a:t>
            </a:r>
          </a:p>
          <a:p>
            <a:r>
              <a:rPr lang="fr-CA"/>
              <a:t>12. capillaire du poumon gauche</a:t>
            </a:r>
          </a:p>
          <a:p>
            <a:r>
              <a:rPr lang="fr-CA"/>
              <a:t>13. capillaire du poumon droit</a:t>
            </a:r>
          </a:p>
          <a:p>
            <a:r>
              <a:rPr lang="fr-CA"/>
              <a:t>14. capillaire de la tête et des </a:t>
            </a:r>
          </a:p>
          <a:p>
            <a:r>
              <a:rPr lang="fr-CA"/>
              <a:t>membres supérieurs</a:t>
            </a:r>
          </a:p>
          <a:p>
            <a:r>
              <a:rPr lang="fr-CA"/>
              <a:t>15. capillaires du tronc et des membres inférieurs</a:t>
            </a:r>
          </a:p>
          <a:p>
            <a:endParaRPr lang="fr-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oneTexte 1"/>
          <p:cNvSpPr txBox="1">
            <a:spLocks noChangeArrowheads="1"/>
          </p:cNvSpPr>
          <p:nvPr/>
        </p:nvSpPr>
        <p:spPr bwMode="auto">
          <a:xfrm>
            <a:off x="3455988" y="260350"/>
            <a:ext cx="1763712" cy="554038"/>
          </a:xfrm>
          <a:prstGeom prst="rect">
            <a:avLst/>
          </a:prstGeom>
          <a:noFill/>
          <a:ln w="9525">
            <a:noFill/>
            <a:miter lim="800000"/>
            <a:headEnd/>
            <a:tailEnd/>
          </a:ln>
        </p:spPr>
        <p:txBody>
          <a:bodyPr wrap="none">
            <a:spAutoFit/>
          </a:bodyPr>
          <a:lstStyle/>
          <a:p>
            <a:r>
              <a:rPr lang="fr-CA" sz="3000" b="1"/>
              <a:t>Exercice</a:t>
            </a:r>
          </a:p>
        </p:txBody>
      </p:sp>
      <p:sp>
        <p:nvSpPr>
          <p:cNvPr id="15363" name="ZoneTexte 2"/>
          <p:cNvSpPr txBox="1">
            <a:spLocks noChangeArrowheads="1"/>
          </p:cNvSpPr>
          <p:nvPr/>
        </p:nvSpPr>
        <p:spPr bwMode="auto">
          <a:xfrm>
            <a:off x="395288" y="1052513"/>
            <a:ext cx="8675687" cy="2308225"/>
          </a:xfrm>
          <a:prstGeom prst="rect">
            <a:avLst/>
          </a:prstGeom>
          <a:noFill/>
          <a:ln w="9525">
            <a:noFill/>
            <a:miter lim="800000"/>
            <a:headEnd/>
            <a:tailEnd/>
          </a:ln>
        </p:spPr>
        <p:txBody>
          <a:bodyPr>
            <a:spAutoFit/>
          </a:bodyPr>
          <a:lstStyle/>
          <a:p>
            <a:r>
              <a:rPr lang="fr-CA" sz="2400"/>
              <a:t>Faites le trajet d’un globule rouge depuis la veine cave supérieure jusque dans l’aorte sachant que celui-ci est passé par le poumon droit.</a:t>
            </a:r>
          </a:p>
          <a:p>
            <a:endParaRPr lang="fr-CA" sz="2400"/>
          </a:p>
          <a:p>
            <a:r>
              <a:rPr lang="fr-CA" sz="2400"/>
              <a:t>Marieb, p. 771 et 773</a:t>
            </a:r>
          </a:p>
          <a:p>
            <a:endParaRPr lang="fr-CA"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0063" y="92075"/>
            <a:ext cx="8229600" cy="622300"/>
          </a:xfrm>
        </p:spPr>
        <p:txBody>
          <a:bodyPr/>
          <a:lstStyle/>
          <a:p>
            <a:pPr eaLnBrk="1" hangingPunct="1"/>
            <a:r>
              <a:rPr lang="fr-CA" sz="2400" b="1" smtClean="0"/>
              <a:t>Circulation coronarienne</a:t>
            </a:r>
          </a:p>
        </p:txBody>
      </p:sp>
      <p:sp>
        <p:nvSpPr>
          <p:cNvPr id="16387" name="ZoneTexte 11"/>
          <p:cNvSpPr txBox="1">
            <a:spLocks noChangeArrowheads="1"/>
          </p:cNvSpPr>
          <p:nvPr/>
        </p:nvSpPr>
        <p:spPr bwMode="auto">
          <a:xfrm>
            <a:off x="395288" y="692150"/>
            <a:ext cx="8286750" cy="923925"/>
          </a:xfrm>
          <a:prstGeom prst="rect">
            <a:avLst/>
          </a:prstGeom>
          <a:noFill/>
          <a:ln w="9525">
            <a:noFill/>
            <a:miter lim="800000"/>
            <a:headEnd/>
            <a:tailEnd/>
          </a:ln>
        </p:spPr>
        <p:txBody>
          <a:bodyPr>
            <a:spAutoFit/>
          </a:bodyPr>
          <a:lstStyle/>
          <a:p>
            <a:r>
              <a:rPr lang="fr-CA"/>
              <a:t>L’anastomoses des vaisseaux offre des conduits de secours en cas de blocage partiel des vaisseaux ;</a:t>
            </a:r>
          </a:p>
          <a:p>
            <a:r>
              <a:rPr lang="fr-CA"/>
              <a:t>Circulation intermittente car les vaisseaux sont comprimés lors des battements</a:t>
            </a:r>
          </a:p>
        </p:txBody>
      </p:sp>
      <p:sp>
        <p:nvSpPr>
          <p:cNvPr id="16388" name="ZoneTexte 12"/>
          <p:cNvSpPr txBox="1">
            <a:spLocks noChangeArrowheads="1"/>
          </p:cNvSpPr>
          <p:nvPr/>
        </p:nvSpPr>
        <p:spPr bwMode="auto">
          <a:xfrm>
            <a:off x="7380288" y="6021388"/>
            <a:ext cx="1309687" cy="379412"/>
          </a:xfrm>
          <a:prstGeom prst="rect">
            <a:avLst/>
          </a:prstGeom>
          <a:noFill/>
          <a:ln w="9525">
            <a:noFill/>
            <a:miter lim="800000"/>
            <a:headEnd/>
            <a:tailEnd/>
          </a:ln>
        </p:spPr>
        <p:txBody>
          <a:bodyPr>
            <a:spAutoFit/>
          </a:bodyPr>
          <a:lstStyle/>
          <a:p>
            <a:r>
              <a:rPr lang="fr-CA" u="sng">
                <a:hlinkClick r:id="rId3" action="ppaction://hlinkfile"/>
              </a:rPr>
              <a:t>Animation</a:t>
            </a:r>
            <a:endParaRPr lang="fr-CA" u="sng"/>
          </a:p>
        </p:txBody>
      </p:sp>
      <p:pic>
        <p:nvPicPr>
          <p:cNvPr id="16389" name="Image 13" descr="09_Fig_18_7_p_774.jpg"/>
          <p:cNvPicPr>
            <a:picLocks noChangeAspect="1"/>
          </p:cNvPicPr>
          <p:nvPr/>
        </p:nvPicPr>
        <p:blipFill>
          <a:blip r:embed="rId4" cstate="print"/>
          <a:srcRect l="5042" b="52751"/>
          <a:stretch>
            <a:fillRect/>
          </a:stretch>
        </p:blipFill>
        <p:spPr bwMode="auto">
          <a:xfrm>
            <a:off x="71438" y="1589088"/>
            <a:ext cx="4932362" cy="4648200"/>
          </a:xfrm>
          <a:prstGeom prst="rect">
            <a:avLst/>
          </a:prstGeom>
          <a:noFill/>
          <a:ln w="9525">
            <a:noFill/>
            <a:miter lim="800000"/>
            <a:headEnd/>
            <a:tailEnd/>
          </a:ln>
        </p:spPr>
      </p:pic>
      <p:pic>
        <p:nvPicPr>
          <p:cNvPr id="16390" name="Image 14" descr="09_Fig_18_7_p_774.jpg"/>
          <p:cNvPicPr>
            <a:picLocks noChangeAspect="1"/>
          </p:cNvPicPr>
          <p:nvPr/>
        </p:nvPicPr>
        <p:blipFill>
          <a:blip r:embed="rId4" cstate="print"/>
          <a:srcRect l="5212" t="47249" r="5812" b="9052"/>
          <a:stretch>
            <a:fillRect/>
          </a:stretch>
        </p:blipFill>
        <p:spPr bwMode="auto">
          <a:xfrm>
            <a:off x="4830763" y="1557338"/>
            <a:ext cx="4313237" cy="401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4362450" y="188913"/>
            <a:ext cx="857250" cy="312737"/>
          </a:xfrm>
          <a:prstGeom prst="rect">
            <a:avLst/>
          </a:prstGeom>
          <a:solidFill>
            <a:srgbClr val="FFFFFF"/>
          </a:solidFill>
          <a:ln w="9525">
            <a:noFill/>
            <a:miter lim="800000"/>
            <a:headEnd/>
            <a:tailEnd/>
          </a:ln>
        </p:spPr>
        <p:txBody>
          <a:bodyPr/>
          <a:lstStyle/>
          <a:p>
            <a:pPr algn="ctr"/>
            <a:r>
              <a:rPr lang="fr-FR" sz="1400" b="1"/>
              <a:t>aorte</a:t>
            </a:r>
          </a:p>
        </p:txBody>
      </p:sp>
      <p:sp>
        <p:nvSpPr>
          <p:cNvPr id="17411" name="Text Box 7"/>
          <p:cNvSpPr txBox="1">
            <a:spLocks noChangeArrowheads="1"/>
          </p:cNvSpPr>
          <p:nvPr/>
        </p:nvSpPr>
        <p:spPr bwMode="auto">
          <a:xfrm>
            <a:off x="5322888" y="765175"/>
            <a:ext cx="2273300" cy="312738"/>
          </a:xfrm>
          <a:prstGeom prst="rect">
            <a:avLst/>
          </a:prstGeom>
          <a:solidFill>
            <a:srgbClr val="FFFFFF"/>
          </a:solidFill>
          <a:ln w="9525">
            <a:noFill/>
            <a:miter lim="800000"/>
            <a:headEnd/>
            <a:tailEnd/>
          </a:ln>
        </p:spPr>
        <p:txBody>
          <a:bodyPr/>
          <a:lstStyle/>
          <a:p>
            <a:pPr algn="ctr"/>
            <a:r>
              <a:rPr lang="fr-FR" sz="1400" b="1">
                <a:solidFill>
                  <a:srgbClr val="FF0000"/>
                </a:solidFill>
              </a:rPr>
              <a:t>artère coronaire gauche</a:t>
            </a:r>
          </a:p>
        </p:txBody>
      </p:sp>
      <p:sp>
        <p:nvSpPr>
          <p:cNvPr id="17412" name="Text Box 8"/>
          <p:cNvSpPr txBox="1">
            <a:spLocks noChangeArrowheads="1"/>
          </p:cNvSpPr>
          <p:nvPr/>
        </p:nvSpPr>
        <p:spPr bwMode="auto">
          <a:xfrm>
            <a:off x="6915150" y="2546350"/>
            <a:ext cx="825500" cy="309563"/>
          </a:xfrm>
          <a:prstGeom prst="rect">
            <a:avLst/>
          </a:prstGeom>
          <a:solidFill>
            <a:srgbClr val="FFFFFF"/>
          </a:solidFill>
          <a:ln w="9525">
            <a:noFill/>
            <a:miter lim="800000"/>
            <a:headEnd/>
            <a:tailEnd/>
          </a:ln>
        </p:spPr>
        <p:txBody>
          <a:bodyPr/>
          <a:lstStyle/>
          <a:p>
            <a:pPr algn="ctr"/>
            <a:r>
              <a:rPr lang="fr-FR" sz="1000"/>
              <a:t>artérioles</a:t>
            </a:r>
          </a:p>
        </p:txBody>
      </p:sp>
      <p:sp>
        <p:nvSpPr>
          <p:cNvPr id="17413" name="Text Box 10"/>
          <p:cNvSpPr txBox="1">
            <a:spLocks noChangeArrowheads="1"/>
          </p:cNvSpPr>
          <p:nvPr/>
        </p:nvSpPr>
        <p:spPr bwMode="auto">
          <a:xfrm>
            <a:off x="6964363" y="3787775"/>
            <a:ext cx="703262" cy="288925"/>
          </a:xfrm>
          <a:prstGeom prst="rect">
            <a:avLst/>
          </a:prstGeom>
          <a:solidFill>
            <a:srgbClr val="FFFFFF"/>
          </a:solidFill>
          <a:ln w="9525">
            <a:noFill/>
            <a:miter lim="800000"/>
            <a:headEnd/>
            <a:tailEnd/>
          </a:ln>
        </p:spPr>
        <p:txBody>
          <a:bodyPr/>
          <a:lstStyle/>
          <a:p>
            <a:pPr algn="ctr"/>
            <a:r>
              <a:rPr lang="fr-FR" sz="1000"/>
              <a:t>veinules</a:t>
            </a:r>
          </a:p>
        </p:txBody>
      </p:sp>
      <p:sp>
        <p:nvSpPr>
          <p:cNvPr id="17414" name="Text Box 11"/>
          <p:cNvSpPr txBox="1">
            <a:spLocks noChangeArrowheads="1"/>
          </p:cNvSpPr>
          <p:nvPr/>
        </p:nvSpPr>
        <p:spPr bwMode="auto">
          <a:xfrm>
            <a:off x="1908175" y="765175"/>
            <a:ext cx="2135188" cy="241300"/>
          </a:xfrm>
          <a:prstGeom prst="rect">
            <a:avLst/>
          </a:prstGeom>
          <a:solidFill>
            <a:srgbClr val="FFFFFF"/>
          </a:solidFill>
          <a:ln w="9525">
            <a:noFill/>
            <a:miter lim="800000"/>
            <a:headEnd/>
            <a:tailEnd/>
          </a:ln>
        </p:spPr>
        <p:txBody>
          <a:bodyPr/>
          <a:lstStyle/>
          <a:p>
            <a:pPr algn="ctr"/>
            <a:r>
              <a:rPr lang="fr-FR" sz="1400" b="1">
                <a:solidFill>
                  <a:srgbClr val="FF0000"/>
                </a:solidFill>
              </a:rPr>
              <a:t>artère coronaire droite</a:t>
            </a:r>
          </a:p>
        </p:txBody>
      </p:sp>
      <p:sp>
        <p:nvSpPr>
          <p:cNvPr id="17415" name="Text Box 12"/>
          <p:cNvSpPr txBox="1">
            <a:spLocks noChangeArrowheads="1"/>
          </p:cNvSpPr>
          <p:nvPr/>
        </p:nvSpPr>
        <p:spPr bwMode="auto">
          <a:xfrm>
            <a:off x="6443663" y="4149725"/>
            <a:ext cx="1584325" cy="360363"/>
          </a:xfrm>
          <a:prstGeom prst="rect">
            <a:avLst/>
          </a:prstGeom>
          <a:solidFill>
            <a:srgbClr val="FFFFFF"/>
          </a:solidFill>
          <a:ln w="9525">
            <a:noFill/>
            <a:miter lim="800000"/>
            <a:headEnd/>
            <a:tailEnd/>
          </a:ln>
        </p:spPr>
        <p:txBody>
          <a:bodyPr/>
          <a:lstStyle/>
          <a:p>
            <a:pPr algn="ctr"/>
            <a:r>
              <a:rPr lang="fr-CA" sz="1400">
                <a:solidFill>
                  <a:schemeClr val="accent2"/>
                </a:solidFill>
              </a:rPr>
              <a:t>Veine postérieure du ventricule gauche</a:t>
            </a:r>
            <a:endParaRPr lang="fr-FR" sz="1400">
              <a:solidFill>
                <a:schemeClr val="accent2"/>
              </a:solidFill>
            </a:endParaRPr>
          </a:p>
        </p:txBody>
      </p:sp>
      <p:sp>
        <p:nvSpPr>
          <p:cNvPr id="17416" name="Text Box 13"/>
          <p:cNvSpPr txBox="1">
            <a:spLocks noChangeArrowheads="1"/>
          </p:cNvSpPr>
          <p:nvPr/>
        </p:nvSpPr>
        <p:spPr bwMode="auto">
          <a:xfrm>
            <a:off x="6434138" y="1603375"/>
            <a:ext cx="1666875" cy="482600"/>
          </a:xfrm>
          <a:prstGeom prst="rect">
            <a:avLst/>
          </a:prstGeom>
          <a:solidFill>
            <a:srgbClr val="FFFFFF"/>
          </a:solidFill>
          <a:ln w="9525">
            <a:noFill/>
            <a:miter lim="800000"/>
            <a:headEnd/>
            <a:tailEnd/>
          </a:ln>
        </p:spPr>
        <p:txBody>
          <a:bodyPr/>
          <a:lstStyle/>
          <a:p>
            <a:pPr algn="ctr"/>
            <a:r>
              <a:rPr lang="en-CA" sz="1400" b="1">
                <a:solidFill>
                  <a:srgbClr val="FF0000"/>
                </a:solidFill>
              </a:rPr>
              <a:t>Rameau circonflexe</a:t>
            </a:r>
            <a:endParaRPr lang="fr-FR" sz="1400" b="1">
              <a:solidFill>
                <a:srgbClr val="FF0000"/>
              </a:solidFill>
            </a:endParaRPr>
          </a:p>
        </p:txBody>
      </p:sp>
      <p:sp>
        <p:nvSpPr>
          <p:cNvPr id="17417" name="Text Box 14"/>
          <p:cNvSpPr txBox="1">
            <a:spLocks noChangeArrowheads="1"/>
          </p:cNvSpPr>
          <p:nvPr/>
        </p:nvSpPr>
        <p:spPr bwMode="auto">
          <a:xfrm>
            <a:off x="4000500" y="5453063"/>
            <a:ext cx="1535113" cy="287337"/>
          </a:xfrm>
          <a:prstGeom prst="rect">
            <a:avLst/>
          </a:prstGeom>
          <a:solidFill>
            <a:srgbClr val="FFFFFF"/>
          </a:solidFill>
          <a:ln w="9525">
            <a:noFill/>
            <a:miter lim="800000"/>
            <a:headEnd/>
            <a:tailEnd/>
          </a:ln>
        </p:spPr>
        <p:txBody>
          <a:bodyPr/>
          <a:lstStyle/>
          <a:p>
            <a:pPr algn="ctr"/>
            <a:r>
              <a:rPr lang="en-CA" sz="1400"/>
              <a:t>sinus coronaire</a:t>
            </a:r>
            <a:endParaRPr lang="fr-FR" sz="1400"/>
          </a:p>
        </p:txBody>
      </p:sp>
      <p:sp>
        <p:nvSpPr>
          <p:cNvPr id="17418" name="Text Box 15"/>
          <p:cNvSpPr txBox="1">
            <a:spLocks noChangeArrowheads="1"/>
          </p:cNvSpPr>
          <p:nvPr/>
        </p:nvSpPr>
        <p:spPr bwMode="auto">
          <a:xfrm>
            <a:off x="4025900" y="6218238"/>
            <a:ext cx="1625600" cy="260350"/>
          </a:xfrm>
          <a:prstGeom prst="rect">
            <a:avLst/>
          </a:prstGeom>
          <a:solidFill>
            <a:srgbClr val="FFFFFF"/>
          </a:solidFill>
          <a:ln w="9525">
            <a:noFill/>
            <a:miter lim="800000"/>
            <a:headEnd/>
            <a:tailEnd/>
          </a:ln>
        </p:spPr>
        <p:txBody>
          <a:bodyPr/>
          <a:lstStyle/>
          <a:p>
            <a:pPr algn="ctr"/>
            <a:r>
              <a:rPr lang="fr-FR" sz="1400" b="1"/>
              <a:t>Oreillette droite</a:t>
            </a:r>
          </a:p>
        </p:txBody>
      </p:sp>
      <p:cxnSp>
        <p:nvCxnSpPr>
          <p:cNvPr id="15371" name="AutoShape 16"/>
          <p:cNvCxnSpPr>
            <a:cxnSpLocks noChangeShapeType="1"/>
            <a:stCxn id="17410" idx="2"/>
            <a:endCxn id="17411" idx="0"/>
          </p:cNvCxnSpPr>
          <p:nvPr/>
        </p:nvCxnSpPr>
        <p:spPr bwMode="auto">
          <a:xfrm rot="16200000" flipH="1">
            <a:off x="5493544" y="-200819"/>
            <a:ext cx="263525" cy="1668463"/>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cxnSp>
        <p:nvCxnSpPr>
          <p:cNvPr id="15372" name="AutoShape 17"/>
          <p:cNvCxnSpPr>
            <a:cxnSpLocks noChangeShapeType="1"/>
            <a:stCxn id="17410" idx="2"/>
            <a:endCxn id="17414" idx="0"/>
          </p:cNvCxnSpPr>
          <p:nvPr/>
        </p:nvCxnSpPr>
        <p:spPr bwMode="auto">
          <a:xfrm rot="5400000">
            <a:off x="3751262" y="-274637"/>
            <a:ext cx="263525" cy="181610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cxnSp>
        <p:nvCxnSpPr>
          <p:cNvPr id="15373" name="AutoShape 18"/>
          <p:cNvCxnSpPr>
            <a:cxnSpLocks noChangeShapeType="1"/>
            <a:stCxn id="17411" idx="2"/>
            <a:endCxn id="17416" idx="0"/>
          </p:cNvCxnSpPr>
          <p:nvPr/>
        </p:nvCxnSpPr>
        <p:spPr bwMode="auto">
          <a:xfrm rot="16200000" flipH="1">
            <a:off x="6600826" y="936625"/>
            <a:ext cx="525462" cy="808037"/>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cxnSp>
        <p:nvCxnSpPr>
          <p:cNvPr id="15378" name="AutoShape 23"/>
          <p:cNvCxnSpPr>
            <a:cxnSpLocks noChangeShapeType="1"/>
          </p:cNvCxnSpPr>
          <p:nvPr/>
        </p:nvCxnSpPr>
        <p:spPr bwMode="auto">
          <a:xfrm rot="10800000" flipV="1">
            <a:off x="5435600" y="4895850"/>
            <a:ext cx="1008063" cy="50165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17423" name="Text Box 25"/>
          <p:cNvSpPr txBox="1">
            <a:spLocks noChangeArrowheads="1"/>
          </p:cNvSpPr>
          <p:nvPr/>
        </p:nvSpPr>
        <p:spPr bwMode="auto">
          <a:xfrm>
            <a:off x="5307013" y="2640013"/>
            <a:ext cx="704850" cy="287337"/>
          </a:xfrm>
          <a:prstGeom prst="rect">
            <a:avLst/>
          </a:prstGeom>
          <a:solidFill>
            <a:srgbClr val="FFFFFF"/>
          </a:solidFill>
          <a:ln w="9525">
            <a:noFill/>
            <a:miter lim="800000"/>
            <a:headEnd/>
            <a:tailEnd/>
          </a:ln>
        </p:spPr>
        <p:txBody>
          <a:bodyPr/>
          <a:lstStyle/>
          <a:p>
            <a:pPr algn="ctr"/>
            <a:r>
              <a:rPr lang="fr-FR" sz="1000"/>
              <a:t>artérioles</a:t>
            </a:r>
          </a:p>
        </p:txBody>
      </p:sp>
      <p:sp>
        <p:nvSpPr>
          <p:cNvPr id="17424" name="Text Box 27"/>
          <p:cNvSpPr txBox="1">
            <a:spLocks noChangeArrowheads="1"/>
          </p:cNvSpPr>
          <p:nvPr/>
        </p:nvSpPr>
        <p:spPr bwMode="auto">
          <a:xfrm>
            <a:off x="5292725" y="3860800"/>
            <a:ext cx="704850" cy="288925"/>
          </a:xfrm>
          <a:prstGeom prst="rect">
            <a:avLst/>
          </a:prstGeom>
          <a:solidFill>
            <a:srgbClr val="FFFFFF"/>
          </a:solidFill>
          <a:ln w="9525">
            <a:noFill/>
            <a:miter lim="800000"/>
            <a:headEnd/>
            <a:tailEnd/>
          </a:ln>
        </p:spPr>
        <p:txBody>
          <a:bodyPr/>
          <a:lstStyle/>
          <a:p>
            <a:pPr algn="ctr"/>
            <a:r>
              <a:rPr lang="fr-FR" sz="1000"/>
              <a:t>veinules</a:t>
            </a:r>
          </a:p>
        </p:txBody>
      </p:sp>
      <p:sp>
        <p:nvSpPr>
          <p:cNvPr id="17425" name="Text Box 28"/>
          <p:cNvSpPr txBox="1">
            <a:spLocks noChangeArrowheads="1"/>
          </p:cNvSpPr>
          <p:nvPr/>
        </p:nvSpPr>
        <p:spPr bwMode="auto">
          <a:xfrm>
            <a:off x="4716463" y="4170363"/>
            <a:ext cx="1501775" cy="339725"/>
          </a:xfrm>
          <a:prstGeom prst="rect">
            <a:avLst/>
          </a:prstGeom>
          <a:solidFill>
            <a:srgbClr val="FFFFFF"/>
          </a:solidFill>
          <a:ln w="9525">
            <a:noFill/>
            <a:miter lim="800000"/>
            <a:headEnd/>
            <a:tailEnd/>
          </a:ln>
        </p:spPr>
        <p:txBody>
          <a:bodyPr/>
          <a:lstStyle/>
          <a:p>
            <a:pPr algn="ctr"/>
            <a:r>
              <a:rPr lang="fr-CA" sz="1400">
                <a:solidFill>
                  <a:schemeClr val="accent2"/>
                </a:solidFill>
              </a:rPr>
              <a:t>Grande veine du cœur</a:t>
            </a:r>
            <a:endParaRPr lang="fr-FR" sz="1400">
              <a:solidFill>
                <a:schemeClr val="accent2"/>
              </a:solidFill>
            </a:endParaRPr>
          </a:p>
        </p:txBody>
      </p:sp>
      <p:sp>
        <p:nvSpPr>
          <p:cNvPr id="17426" name="Text Box 29"/>
          <p:cNvSpPr txBox="1">
            <a:spLocks noChangeArrowheads="1"/>
          </p:cNvSpPr>
          <p:nvPr/>
        </p:nvSpPr>
        <p:spPr bwMode="auto">
          <a:xfrm>
            <a:off x="4716463" y="1531938"/>
            <a:ext cx="1800225" cy="576262"/>
          </a:xfrm>
          <a:prstGeom prst="rect">
            <a:avLst/>
          </a:prstGeom>
          <a:solidFill>
            <a:srgbClr val="FFFFFF"/>
          </a:solidFill>
          <a:ln w="9525">
            <a:noFill/>
            <a:miter lim="800000"/>
            <a:headEnd/>
            <a:tailEnd/>
          </a:ln>
        </p:spPr>
        <p:txBody>
          <a:bodyPr/>
          <a:lstStyle/>
          <a:p>
            <a:pPr algn="ctr"/>
            <a:r>
              <a:rPr lang="en-CA" sz="1400" b="1">
                <a:solidFill>
                  <a:srgbClr val="FF0000"/>
                </a:solidFill>
              </a:rPr>
              <a:t>Rameau interventriculaire antérieur</a:t>
            </a:r>
            <a:endParaRPr lang="fr-FR" sz="1400" b="1">
              <a:solidFill>
                <a:srgbClr val="FF0000"/>
              </a:solidFill>
            </a:endParaRPr>
          </a:p>
        </p:txBody>
      </p:sp>
      <p:cxnSp>
        <p:nvCxnSpPr>
          <p:cNvPr id="15384" name="AutoShape 30"/>
          <p:cNvCxnSpPr>
            <a:cxnSpLocks noChangeShapeType="1"/>
            <a:endCxn id="17426" idx="0"/>
          </p:cNvCxnSpPr>
          <p:nvPr/>
        </p:nvCxnSpPr>
        <p:spPr bwMode="auto">
          <a:xfrm rot="10800000" flipV="1">
            <a:off x="5616575" y="1077913"/>
            <a:ext cx="611188" cy="454025"/>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cxnSp>
        <p:nvCxnSpPr>
          <p:cNvPr id="15389" name="AutoShape 35"/>
          <p:cNvCxnSpPr>
            <a:cxnSpLocks noChangeShapeType="1"/>
          </p:cNvCxnSpPr>
          <p:nvPr/>
        </p:nvCxnSpPr>
        <p:spPr bwMode="auto">
          <a:xfrm rot="5400000">
            <a:off x="4932363" y="4797425"/>
            <a:ext cx="503237" cy="360363"/>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17429" name="Text Box 36"/>
          <p:cNvSpPr txBox="1">
            <a:spLocks noChangeArrowheads="1"/>
          </p:cNvSpPr>
          <p:nvPr/>
        </p:nvSpPr>
        <p:spPr bwMode="auto">
          <a:xfrm>
            <a:off x="3579813" y="2640013"/>
            <a:ext cx="704850" cy="287337"/>
          </a:xfrm>
          <a:prstGeom prst="rect">
            <a:avLst/>
          </a:prstGeom>
          <a:solidFill>
            <a:srgbClr val="FFFFFF"/>
          </a:solidFill>
          <a:ln w="9525">
            <a:noFill/>
            <a:miter lim="800000"/>
            <a:headEnd/>
            <a:tailEnd/>
          </a:ln>
        </p:spPr>
        <p:txBody>
          <a:bodyPr/>
          <a:lstStyle/>
          <a:p>
            <a:pPr algn="ctr"/>
            <a:r>
              <a:rPr lang="fr-FR" sz="1000"/>
              <a:t>artérioles</a:t>
            </a:r>
          </a:p>
        </p:txBody>
      </p:sp>
      <p:sp>
        <p:nvSpPr>
          <p:cNvPr id="17430" name="Text Box 37"/>
          <p:cNvSpPr txBox="1">
            <a:spLocks noChangeArrowheads="1"/>
          </p:cNvSpPr>
          <p:nvPr/>
        </p:nvSpPr>
        <p:spPr bwMode="auto">
          <a:xfrm>
            <a:off x="3524250" y="3287713"/>
            <a:ext cx="831850" cy="287337"/>
          </a:xfrm>
          <a:prstGeom prst="rect">
            <a:avLst/>
          </a:prstGeom>
          <a:solidFill>
            <a:srgbClr val="FFFFFF"/>
          </a:solidFill>
          <a:ln w="9525">
            <a:noFill/>
            <a:miter lim="800000"/>
            <a:headEnd/>
            <a:tailEnd/>
          </a:ln>
        </p:spPr>
        <p:txBody>
          <a:bodyPr/>
          <a:lstStyle/>
          <a:p>
            <a:pPr algn="ctr"/>
            <a:r>
              <a:rPr lang="fr-FR" sz="1000"/>
              <a:t>capillaires</a:t>
            </a:r>
          </a:p>
        </p:txBody>
      </p:sp>
      <p:sp>
        <p:nvSpPr>
          <p:cNvPr id="17431" name="Text Box 38"/>
          <p:cNvSpPr txBox="1">
            <a:spLocks noChangeArrowheads="1"/>
          </p:cNvSpPr>
          <p:nvPr/>
        </p:nvSpPr>
        <p:spPr bwMode="auto">
          <a:xfrm>
            <a:off x="3581400" y="3860800"/>
            <a:ext cx="703263" cy="288925"/>
          </a:xfrm>
          <a:prstGeom prst="rect">
            <a:avLst/>
          </a:prstGeom>
          <a:solidFill>
            <a:srgbClr val="FFFFFF"/>
          </a:solidFill>
          <a:ln w="9525">
            <a:noFill/>
            <a:miter lim="800000"/>
            <a:headEnd/>
            <a:tailEnd/>
          </a:ln>
        </p:spPr>
        <p:txBody>
          <a:bodyPr/>
          <a:lstStyle/>
          <a:p>
            <a:pPr algn="ctr"/>
            <a:r>
              <a:rPr lang="fr-FR" sz="1000"/>
              <a:t>veinules</a:t>
            </a:r>
          </a:p>
        </p:txBody>
      </p:sp>
      <p:sp>
        <p:nvSpPr>
          <p:cNvPr id="17432" name="Text Box 39"/>
          <p:cNvSpPr txBox="1">
            <a:spLocks noChangeArrowheads="1"/>
          </p:cNvSpPr>
          <p:nvPr/>
        </p:nvSpPr>
        <p:spPr bwMode="auto">
          <a:xfrm>
            <a:off x="3211513" y="4170363"/>
            <a:ext cx="1216025" cy="384175"/>
          </a:xfrm>
          <a:prstGeom prst="rect">
            <a:avLst/>
          </a:prstGeom>
          <a:solidFill>
            <a:srgbClr val="FFFFFF"/>
          </a:solidFill>
          <a:ln w="9525">
            <a:noFill/>
            <a:miter lim="800000"/>
            <a:headEnd/>
            <a:tailEnd/>
          </a:ln>
        </p:spPr>
        <p:txBody>
          <a:bodyPr/>
          <a:lstStyle/>
          <a:p>
            <a:pPr algn="ctr"/>
            <a:r>
              <a:rPr lang="fr-CA" sz="1400">
                <a:solidFill>
                  <a:schemeClr val="accent2"/>
                </a:solidFill>
              </a:rPr>
              <a:t>Petite veine du cœur</a:t>
            </a:r>
            <a:endParaRPr lang="fr-FR" sz="1400">
              <a:solidFill>
                <a:schemeClr val="accent2"/>
              </a:solidFill>
            </a:endParaRPr>
          </a:p>
        </p:txBody>
      </p:sp>
      <p:sp>
        <p:nvSpPr>
          <p:cNvPr id="17433" name="Text Box 40"/>
          <p:cNvSpPr txBox="1">
            <a:spLocks noChangeArrowheads="1"/>
          </p:cNvSpPr>
          <p:nvPr/>
        </p:nvSpPr>
        <p:spPr bwMode="auto">
          <a:xfrm>
            <a:off x="3275013" y="1676400"/>
            <a:ext cx="1368425" cy="409575"/>
          </a:xfrm>
          <a:prstGeom prst="rect">
            <a:avLst/>
          </a:prstGeom>
          <a:solidFill>
            <a:srgbClr val="FFFFFF"/>
          </a:solidFill>
          <a:ln w="9525">
            <a:noFill/>
            <a:miter lim="800000"/>
            <a:headEnd/>
            <a:tailEnd/>
          </a:ln>
        </p:spPr>
        <p:txBody>
          <a:bodyPr/>
          <a:lstStyle/>
          <a:p>
            <a:pPr algn="ctr"/>
            <a:r>
              <a:rPr lang="en-CA" sz="1400" b="1">
                <a:solidFill>
                  <a:srgbClr val="FF0000"/>
                </a:solidFill>
              </a:rPr>
              <a:t>Rameau marginal droit</a:t>
            </a:r>
            <a:endParaRPr lang="fr-FR" sz="1400" b="1">
              <a:solidFill>
                <a:srgbClr val="FF0000"/>
              </a:solidFill>
            </a:endParaRPr>
          </a:p>
        </p:txBody>
      </p:sp>
      <p:cxnSp>
        <p:nvCxnSpPr>
          <p:cNvPr id="15395" name="AutoShape 41"/>
          <p:cNvCxnSpPr>
            <a:cxnSpLocks noChangeShapeType="1"/>
            <a:endCxn id="17433" idx="0"/>
          </p:cNvCxnSpPr>
          <p:nvPr/>
        </p:nvCxnSpPr>
        <p:spPr bwMode="auto">
          <a:xfrm>
            <a:off x="3203575" y="1149350"/>
            <a:ext cx="755650" cy="52705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cxnSp>
        <p:nvCxnSpPr>
          <p:cNvPr id="15400" name="AutoShape 46"/>
          <p:cNvCxnSpPr>
            <a:cxnSpLocks noChangeShapeType="1"/>
          </p:cNvCxnSpPr>
          <p:nvPr/>
        </p:nvCxnSpPr>
        <p:spPr bwMode="auto">
          <a:xfrm>
            <a:off x="3924300" y="4725988"/>
            <a:ext cx="576263" cy="503237"/>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17436" name="Text Box 47"/>
          <p:cNvSpPr txBox="1">
            <a:spLocks noChangeArrowheads="1"/>
          </p:cNvSpPr>
          <p:nvPr/>
        </p:nvSpPr>
        <p:spPr bwMode="auto">
          <a:xfrm>
            <a:off x="1908175" y="2636838"/>
            <a:ext cx="704850" cy="287337"/>
          </a:xfrm>
          <a:prstGeom prst="rect">
            <a:avLst/>
          </a:prstGeom>
          <a:solidFill>
            <a:srgbClr val="FFFFFF"/>
          </a:solidFill>
          <a:ln w="9525">
            <a:noFill/>
            <a:miter lim="800000"/>
            <a:headEnd/>
            <a:tailEnd/>
          </a:ln>
        </p:spPr>
        <p:txBody>
          <a:bodyPr/>
          <a:lstStyle/>
          <a:p>
            <a:pPr algn="ctr"/>
            <a:r>
              <a:rPr lang="fr-FR" sz="1000"/>
              <a:t>artérioles</a:t>
            </a:r>
          </a:p>
        </p:txBody>
      </p:sp>
      <p:sp>
        <p:nvSpPr>
          <p:cNvPr id="17437" name="Text Box 49"/>
          <p:cNvSpPr txBox="1">
            <a:spLocks noChangeArrowheads="1"/>
          </p:cNvSpPr>
          <p:nvPr/>
        </p:nvSpPr>
        <p:spPr bwMode="auto">
          <a:xfrm>
            <a:off x="1924050" y="3860800"/>
            <a:ext cx="703263" cy="288925"/>
          </a:xfrm>
          <a:prstGeom prst="rect">
            <a:avLst/>
          </a:prstGeom>
          <a:solidFill>
            <a:srgbClr val="FFFFFF"/>
          </a:solidFill>
          <a:ln w="9525">
            <a:noFill/>
            <a:miter lim="800000"/>
            <a:headEnd/>
            <a:tailEnd/>
          </a:ln>
        </p:spPr>
        <p:txBody>
          <a:bodyPr/>
          <a:lstStyle/>
          <a:p>
            <a:pPr algn="ctr"/>
            <a:r>
              <a:rPr lang="fr-FR" sz="1000"/>
              <a:t>veinules</a:t>
            </a:r>
          </a:p>
        </p:txBody>
      </p:sp>
      <p:sp>
        <p:nvSpPr>
          <p:cNvPr id="17438" name="Text Box 50"/>
          <p:cNvSpPr txBox="1">
            <a:spLocks noChangeArrowheads="1"/>
          </p:cNvSpPr>
          <p:nvPr/>
        </p:nvSpPr>
        <p:spPr bwMode="auto">
          <a:xfrm>
            <a:off x="1476375" y="4149725"/>
            <a:ext cx="1576388" cy="268288"/>
          </a:xfrm>
          <a:prstGeom prst="rect">
            <a:avLst/>
          </a:prstGeom>
          <a:solidFill>
            <a:srgbClr val="FFFFFF"/>
          </a:solidFill>
          <a:ln w="9525">
            <a:noFill/>
            <a:miter lim="800000"/>
            <a:headEnd/>
            <a:tailEnd/>
          </a:ln>
        </p:spPr>
        <p:txBody>
          <a:bodyPr/>
          <a:lstStyle/>
          <a:p>
            <a:pPr algn="ctr"/>
            <a:r>
              <a:rPr lang="fr-CA" sz="1400">
                <a:solidFill>
                  <a:schemeClr val="accent2"/>
                </a:solidFill>
              </a:rPr>
              <a:t>Veine moyenne du cœur</a:t>
            </a:r>
            <a:endParaRPr lang="fr-FR" sz="1400">
              <a:solidFill>
                <a:schemeClr val="accent2"/>
              </a:solidFill>
            </a:endParaRPr>
          </a:p>
        </p:txBody>
      </p:sp>
      <p:sp>
        <p:nvSpPr>
          <p:cNvPr id="17439" name="Text Box 51"/>
          <p:cNvSpPr txBox="1">
            <a:spLocks noChangeArrowheads="1"/>
          </p:cNvSpPr>
          <p:nvPr/>
        </p:nvSpPr>
        <p:spPr bwMode="auto">
          <a:xfrm>
            <a:off x="1331913" y="1531938"/>
            <a:ext cx="2016125" cy="576262"/>
          </a:xfrm>
          <a:prstGeom prst="rect">
            <a:avLst/>
          </a:prstGeom>
          <a:solidFill>
            <a:srgbClr val="FFFFFF"/>
          </a:solidFill>
          <a:ln w="9525">
            <a:noFill/>
            <a:miter lim="800000"/>
            <a:headEnd/>
            <a:tailEnd/>
          </a:ln>
        </p:spPr>
        <p:txBody>
          <a:bodyPr/>
          <a:lstStyle/>
          <a:p>
            <a:pPr algn="ctr"/>
            <a:r>
              <a:rPr lang="en-CA" sz="1400" b="1">
                <a:solidFill>
                  <a:srgbClr val="FF0000"/>
                </a:solidFill>
              </a:rPr>
              <a:t>Rameau interventriculaire postérieur</a:t>
            </a:r>
            <a:endParaRPr lang="fr-FR" sz="1400" b="1">
              <a:solidFill>
                <a:srgbClr val="FF0000"/>
              </a:solidFill>
            </a:endParaRPr>
          </a:p>
        </p:txBody>
      </p:sp>
      <p:cxnSp>
        <p:nvCxnSpPr>
          <p:cNvPr id="15405" name="AutoShape 52"/>
          <p:cNvCxnSpPr>
            <a:cxnSpLocks noChangeShapeType="1"/>
            <a:endCxn id="17439" idx="0"/>
          </p:cNvCxnSpPr>
          <p:nvPr/>
        </p:nvCxnSpPr>
        <p:spPr bwMode="auto">
          <a:xfrm rot="10800000" flipV="1">
            <a:off x="2339975" y="1149350"/>
            <a:ext cx="576263" cy="382588"/>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cxnSp>
        <p:nvCxnSpPr>
          <p:cNvPr id="15410" name="AutoShape 57"/>
          <p:cNvCxnSpPr>
            <a:cxnSpLocks noChangeShapeType="1"/>
          </p:cNvCxnSpPr>
          <p:nvPr/>
        </p:nvCxnSpPr>
        <p:spPr bwMode="auto">
          <a:xfrm>
            <a:off x="3059113" y="4895850"/>
            <a:ext cx="1008062" cy="50165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51" name="Ellipse 50"/>
          <p:cNvSpPr/>
          <p:nvPr/>
        </p:nvSpPr>
        <p:spPr>
          <a:xfrm>
            <a:off x="4079875" y="5403850"/>
            <a:ext cx="1428750"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7443" name="Text Box 37"/>
          <p:cNvSpPr txBox="1">
            <a:spLocks noChangeArrowheads="1"/>
          </p:cNvSpPr>
          <p:nvPr/>
        </p:nvSpPr>
        <p:spPr bwMode="auto">
          <a:xfrm>
            <a:off x="1835150" y="3286125"/>
            <a:ext cx="831850" cy="287338"/>
          </a:xfrm>
          <a:prstGeom prst="rect">
            <a:avLst/>
          </a:prstGeom>
          <a:solidFill>
            <a:srgbClr val="FFFFFF"/>
          </a:solidFill>
          <a:ln w="9525">
            <a:noFill/>
            <a:miter lim="800000"/>
            <a:headEnd/>
            <a:tailEnd/>
          </a:ln>
        </p:spPr>
        <p:txBody>
          <a:bodyPr/>
          <a:lstStyle/>
          <a:p>
            <a:pPr algn="ctr"/>
            <a:r>
              <a:rPr lang="fr-FR" sz="1000"/>
              <a:t>capillaires</a:t>
            </a:r>
          </a:p>
        </p:txBody>
      </p:sp>
      <p:sp>
        <p:nvSpPr>
          <p:cNvPr id="17444" name="Text Box 37"/>
          <p:cNvSpPr txBox="1">
            <a:spLocks noChangeArrowheads="1"/>
          </p:cNvSpPr>
          <p:nvPr/>
        </p:nvSpPr>
        <p:spPr bwMode="auto">
          <a:xfrm>
            <a:off x="5219700" y="3287713"/>
            <a:ext cx="831850" cy="287337"/>
          </a:xfrm>
          <a:prstGeom prst="rect">
            <a:avLst/>
          </a:prstGeom>
          <a:solidFill>
            <a:srgbClr val="FFFFFF"/>
          </a:solidFill>
          <a:ln w="9525">
            <a:noFill/>
            <a:miter lim="800000"/>
            <a:headEnd/>
            <a:tailEnd/>
          </a:ln>
        </p:spPr>
        <p:txBody>
          <a:bodyPr/>
          <a:lstStyle/>
          <a:p>
            <a:pPr algn="ctr"/>
            <a:r>
              <a:rPr lang="fr-FR" sz="1000"/>
              <a:t>capillaires</a:t>
            </a:r>
          </a:p>
        </p:txBody>
      </p:sp>
      <p:sp>
        <p:nvSpPr>
          <p:cNvPr id="17445" name="Text Box 37"/>
          <p:cNvSpPr txBox="1">
            <a:spLocks noChangeArrowheads="1"/>
          </p:cNvSpPr>
          <p:nvPr/>
        </p:nvSpPr>
        <p:spPr bwMode="auto">
          <a:xfrm>
            <a:off x="6908800" y="3216275"/>
            <a:ext cx="831850" cy="287338"/>
          </a:xfrm>
          <a:prstGeom prst="rect">
            <a:avLst/>
          </a:prstGeom>
          <a:solidFill>
            <a:srgbClr val="FFFFFF"/>
          </a:solidFill>
          <a:ln w="9525">
            <a:noFill/>
            <a:miter lim="800000"/>
            <a:headEnd/>
            <a:tailEnd/>
          </a:ln>
        </p:spPr>
        <p:txBody>
          <a:bodyPr/>
          <a:lstStyle/>
          <a:p>
            <a:pPr algn="ctr"/>
            <a:r>
              <a:rPr lang="fr-FR" sz="1000"/>
              <a:t>capillaires</a:t>
            </a:r>
          </a:p>
        </p:txBody>
      </p:sp>
      <p:sp>
        <p:nvSpPr>
          <p:cNvPr id="68" name="Flèche vers le bas 67"/>
          <p:cNvSpPr/>
          <p:nvPr/>
        </p:nvSpPr>
        <p:spPr>
          <a:xfrm>
            <a:off x="2124075" y="2420938"/>
            <a:ext cx="287338"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9" name="Flèche vers le bas 68"/>
          <p:cNvSpPr/>
          <p:nvPr/>
        </p:nvSpPr>
        <p:spPr>
          <a:xfrm>
            <a:off x="3779838" y="2424113"/>
            <a:ext cx="287337"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70" name="Flèche vers le bas 69"/>
          <p:cNvSpPr/>
          <p:nvPr/>
        </p:nvSpPr>
        <p:spPr>
          <a:xfrm>
            <a:off x="5508625" y="2424113"/>
            <a:ext cx="287338"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71" name="Flèche vers le bas 70"/>
          <p:cNvSpPr/>
          <p:nvPr/>
        </p:nvSpPr>
        <p:spPr>
          <a:xfrm>
            <a:off x="7164388" y="2351088"/>
            <a:ext cx="287337"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78" name="Flèche vers le bas 77"/>
          <p:cNvSpPr/>
          <p:nvPr/>
        </p:nvSpPr>
        <p:spPr>
          <a:xfrm>
            <a:off x="2124075" y="2995613"/>
            <a:ext cx="287338" cy="21748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79" name="Flèche vers le bas 78"/>
          <p:cNvSpPr/>
          <p:nvPr/>
        </p:nvSpPr>
        <p:spPr>
          <a:xfrm>
            <a:off x="3779838" y="2998788"/>
            <a:ext cx="287337" cy="21748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0" name="Flèche vers le bas 79"/>
          <p:cNvSpPr/>
          <p:nvPr/>
        </p:nvSpPr>
        <p:spPr>
          <a:xfrm>
            <a:off x="5508625" y="2998788"/>
            <a:ext cx="287338" cy="21748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1" name="Flèche vers le bas 80"/>
          <p:cNvSpPr/>
          <p:nvPr/>
        </p:nvSpPr>
        <p:spPr>
          <a:xfrm>
            <a:off x="7164388" y="2927350"/>
            <a:ext cx="287337"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2" name="Flèche vers le bas 81"/>
          <p:cNvSpPr/>
          <p:nvPr/>
        </p:nvSpPr>
        <p:spPr>
          <a:xfrm>
            <a:off x="7164388" y="3503613"/>
            <a:ext cx="287337"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3" name="Flèche vers le bas 82"/>
          <p:cNvSpPr/>
          <p:nvPr/>
        </p:nvSpPr>
        <p:spPr>
          <a:xfrm>
            <a:off x="5508625" y="3575050"/>
            <a:ext cx="287338"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4" name="Flèche vers le bas 83"/>
          <p:cNvSpPr/>
          <p:nvPr/>
        </p:nvSpPr>
        <p:spPr>
          <a:xfrm>
            <a:off x="3779838" y="3575050"/>
            <a:ext cx="287337"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5" name="Flèche vers le bas 84"/>
          <p:cNvSpPr/>
          <p:nvPr/>
        </p:nvSpPr>
        <p:spPr>
          <a:xfrm>
            <a:off x="2124075" y="3571875"/>
            <a:ext cx="287338"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92" name="Flèche vers le bas 91"/>
          <p:cNvSpPr/>
          <p:nvPr/>
        </p:nvSpPr>
        <p:spPr>
          <a:xfrm>
            <a:off x="4643438" y="5973763"/>
            <a:ext cx="288925" cy="21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oneTexte 1"/>
          <p:cNvSpPr txBox="1">
            <a:spLocks noChangeArrowheads="1"/>
          </p:cNvSpPr>
          <p:nvPr/>
        </p:nvSpPr>
        <p:spPr bwMode="auto">
          <a:xfrm>
            <a:off x="428625" y="428625"/>
            <a:ext cx="8215313" cy="1200150"/>
          </a:xfrm>
          <a:prstGeom prst="rect">
            <a:avLst/>
          </a:prstGeom>
          <a:noFill/>
          <a:ln w="9525">
            <a:noFill/>
            <a:miter lim="800000"/>
            <a:headEnd/>
            <a:tailEnd/>
          </a:ln>
        </p:spPr>
        <p:txBody>
          <a:bodyPr>
            <a:spAutoFit/>
          </a:bodyPr>
          <a:lstStyle/>
          <a:p>
            <a:pPr algn="ctr"/>
            <a:r>
              <a:rPr lang="fr-CA" sz="2400" b="1"/>
              <a:t>Exercice sur la circulation coronarienne</a:t>
            </a:r>
          </a:p>
          <a:p>
            <a:pPr algn="ctr"/>
            <a:r>
              <a:rPr lang="fr-CA" sz="2400" b="1"/>
              <a:t>Imaginez que vous êtes un globule rouge dans le ventricule droit</a:t>
            </a:r>
          </a:p>
        </p:txBody>
      </p:sp>
      <p:sp>
        <p:nvSpPr>
          <p:cNvPr id="18435" name="ZoneTexte 2"/>
          <p:cNvSpPr txBox="1">
            <a:spLocks noChangeArrowheads="1"/>
          </p:cNvSpPr>
          <p:nvPr/>
        </p:nvSpPr>
        <p:spPr bwMode="auto">
          <a:xfrm>
            <a:off x="500063" y="1500188"/>
            <a:ext cx="8215312" cy="3692525"/>
          </a:xfrm>
          <a:prstGeom prst="rect">
            <a:avLst/>
          </a:prstGeom>
          <a:noFill/>
          <a:ln w="9525">
            <a:noFill/>
            <a:miter lim="800000"/>
            <a:headEnd/>
            <a:tailEnd/>
          </a:ln>
        </p:spPr>
        <p:txBody>
          <a:bodyPr>
            <a:spAutoFit/>
          </a:bodyPr>
          <a:lstStyle/>
          <a:p>
            <a:r>
              <a:rPr lang="fr-CA" b="1"/>
              <a:t> </a:t>
            </a:r>
            <a:endParaRPr lang="fr-CA"/>
          </a:p>
          <a:p>
            <a:r>
              <a:rPr lang="fr-CA" sz="2400" b="1"/>
              <a:t>Question 1. Quel gaz transportez-vous (O</a:t>
            </a:r>
            <a:r>
              <a:rPr lang="fr-CA" sz="2400" b="1" baseline="-25000"/>
              <a:t>2</a:t>
            </a:r>
            <a:r>
              <a:rPr lang="fr-CA" sz="2400" b="1"/>
              <a:t> ou CO</a:t>
            </a:r>
            <a:r>
              <a:rPr lang="fr-CA" sz="2400" b="1" baseline="-25000"/>
              <a:t>2</a:t>
            </a:r>
            <a:r>
              <a:rPr lang="fr-CA" sz="2400" b="1"/>
              <a:t>) ?</a:t>
            </a:r>
            <a:endParaRPr lang="fr-CA" sz="2400"/>
          </a:p>
          <a:p>
            <a:r>
              <a:rPr lang="fr-CA" sz="2400" b="1"/>
              <a:t>		</a:t>
            </a:r>
            <a:endParaRPr lang="fr-CA" sz="2400"/>
          </a:p>
          <a:p>
            <a:r>
              <a:rPr lang="fr-CA" sz="2400" b="1"/>
              <a:t> </a:t>
            </a:r>
            <a:endParaRPr lang="fr-CA" sz="2400"/>
          </a:p>
          <a:p>
            <a:r>
              <a:rPr lang="fr-CA" sz="2400" b="1"/>
              <a:t>Question 2. Décrivez votre trajet depuis le ventricule droit jusqu’à l’oreillette droite en sachant que vous êtes passé par le poumon droit et par la circulation coronarienne (côté gauche du cœur).  Indiquez toutes les portes que vous franchirez et les réseaux de capillaires par lesquels le sang passe. </a:t>
            </a:r>
            <a:r>
              <a:rPr lang="fr-CA" sz="240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oneTexte 1"/>
          <p:cNvSpPr txBox="1">
            <a:spLocks noChangeArrowheads="1"/>
          </p:cNvSpPr>
          <p:nvPr/>
        </p:nvSpPr>
        <p:spPr bwMode="auto">
          <a:xfrm>
            <a:off x="428625" y="428625"/>
            <a:ext cx="6429375" cy="461963"/>
          </a:xfrm>
          <a:prstGeom prst="rect">
            <a:avLst/>
          </a:prstGeom>
          <a:noFill/>
          <a:ln w="9525">
            <a:noFill/>
            <a:miter lim="800000"/>
            <a:headEnd/>
            <a:tailEnd/>
          </a:ln>
        </p:spPr>
        <p:txBody>
          <a:bodyPr>
            <a:spAutoFit/>
          </a:bodyPr>
          <a:lstStyle/>
          <a:p>
            <a:r>
              <a:rPr lang="fr-CA" sz="2400" b="1"/>
              <a:t>Exercice sur la circulation coronarienne</a:t>
            </a:r>
          </a:p>
        </p:txBody>
      </p:sp>
      <p:sp>
        <p:nvSpPr>
          <p:cNvPr id="19459" name="ZoneTexte 2"/>
          <p:cNvSpPr txBox="1">
            <a:spLocks noChangeArrowheads="1"/>
          </p:cNvSpPr>
          <p:nvPr/>
        </p:nvSpPr>
        <p:spPr bwMode="auto">
          <a:xfrm>
            <a:off x="428625" y="1071563"/>
            <a:ext cx="8215313" cy="4800600"/>
          </a:xfrm>
          <a:prstGeom prst="rect">
            <a:avLst/>
          </a:prstGeom>
          <a:noFill/>
          <a:ln w="9525">
            <a:noFill/>
            <a:miter lim="800000"/>
            <a:headEnd/>
            <a:tailEnd/>
          </a:ln>
        </p:spPr>
        <p:txBody>
          <a:bodyPr>
            <a:spAutoFit/>
          </a:bodyPr>
          <a:lstStyle/>
          <a:p>
            <a:r>
              <a:rPr lang="fr-CA" b="1"/>
              <a:t> </a:t>
            </a:r>
            <a:endParaRPr lang="fr-CA"/>
          </a:p>
          <a:p>
            <a:r>
              <a:rPr lang="fr-CA" b="1"/>
              <a:t>Quel gaz transportez-vous (O</a:t>
            </a:r>
            <a:r>
              <a:rPr lang="fr-CA" b="1" baseline="-25000"/>
              <a:t>2</a:t>
            </a:r>
            <a:r>
              <a:rPr lang="fr-CA" b="1"/>
              <a:t> ou CO</a:t>
            </a:r>
            <a:r>
              <a:rPr lang="fr-CA" b="1" baseline="-25000"/>
              <a:t>2</a:t>
            </a:r>
            <a:r>
              <a:rPr lang="fr-CA" b="1"/>
              <a:t>) ?</a:t>
            </a:r>
            <a:endParaRPr lang="fr-CA"/>
          </a:p>
          <a:p>
            <a:r>
              <a:rPr lang="fr-CA" b="1"/>
              <a:t>		</a:t>
            </a:r>
            <a:r>
              <a:rPr lang="fr-CA"/>
              <a:t>Du CO</a:t>
            </a:r>
            <a:r>
              <a:rPr lang="fr-CA" baseline="-25000"/>
              <a:t>2</a:t>
            </a:r>
            <a:endParaRPr lang="fr-CA"/>
          </a:p>
          <a:p>
            <a:r>
              <a:rPr lang="fr-CA" b="1"/>
              <a:t> </a:t>
            </a:r>
            <a:endParaRPr lang="fr-CA"/>
          </a:p>
          <a:p>
            <a:r>
              <a:rPr lang="fr-CA" b="1"/>
              <a:t>Décrivez votre trajet depuis le ventricule droit jusqu’à l’oreillette droite en sachant que vous êtes passé par le poumon droit et par la circulation coronarienne (côté gauche du cœur).  Indiquez toutes les portes que vous franchirez et les réseaux de capillaires par lesquels vous passerez. </a:t>
            </a:r>
            <a:endParaRPr lang="fr-CA"/>
          </a:p>
          <a:p>
            <a:endParaRPr lang="fr-CA"/>
          </a:p>
          <a:p>
            <a:r>
              <a:rPr lang="fr-CA"/>
              <a:t>Ventricule droit </a:t>
            </a:r>
            <a:r>
              <a:rPr lang="fr-CA">
                <a:sym typeface="Wingdings 3" pitchFamily="18" charset="2"/>
              </a:rPr>
              <a:t></a:t>
            </a:r>
            <a:r>
              <a:rPr lang="fr-CA"/>
              <a:t> valve du tronc pulmonaire </a:t>
            </a:r>
            <a:r>
              <a:rPr lang="fr-CA">
                <a:sym typeface="Wingdings 3" pitchFamily="18" charset="2"/>
              </a:rPr>
              <a:t></a:t>
            </a:r>
            <a:r>
              <a:rPr lang="fr-CA"/>
              <a:t> tronc pulmonaire </a:t>
            </a:r>
            <a:r>
              <a:rPr lang="fr-CA">
                <a:sym typeface="Wingdings 3" pitchFamily="18" charset="2"/>
              </a:rPr>
              <a:t></a:t>
            </a:r>
            <a:r>
              <a:rPr lang="fr-CA"/>
              <a:t> artère pulmonaire droite </a:t>
            </a:r>
            <a:r>
              <a:rPr lang="fr-CA">
                <a:sym typeface="Wingdings 3" pitchFamily="18" charset="2"/>
              </a:rPr>
              <a:t></a:t>
            </a:r>
            <a:r>
              <a:rPr lang="fr-CA"/>
              <a:t> artériole </a:t>
            </a:r>
            <a:r>
              <a:rPr lang="fr-CA">
                <a:sym typeface="Wingdings 3" pitchFamily="18" charset="2"/>
              </a:rPr>
              <a:t></a:t>
            </a:r>
            <a:r>
              <a:rPr lang="fr-CA"/>
              <a:t> capillaires pulmonaires </a:t>
            </a:r>
            <a:r>
              <a:rPr lang="fr-CA">
                <a:sym typeface="Wingdings 3" pitchFamily="18" charset="2"/>
              </a:rPr>
              <a:t></a:t>
            </a:r>
            <a:r>
              <a:rPr lang="fr-CA"/>
              <a:t> veinule </a:t>
            </a:r>
            <a:r>
              <a:rPr lang="fr-CA">
                <a:sym typeface="Wingdings 3" pitchFamily="18" charset="2"/>
              </a:rPr>
              <a:t></a:t>
            </a:r>
            <a:r>
              <a:rPr lang="fr-CA"/>
              <a:t> veine pulmonaire droite </a:t>
            </a:r>
            <a:r>
              <a:rPr lang="fr-CA">
                <a:sym typeface="Wingdings 3" pitchFamily="18" charset="2"/>
              </a:rPr>
              <a:t></a:t>
            </a:r>
            <a:r>
              <a:rPr lang="fr-CA"/>
              <a:t> oreillette gauche </a:t>
            </a:r>
            <a:r>
              <a:rPr lang="fr-CA">
                <a:sym typeface="Wingdings 3" pitchFamily="18" charset="2"/>
              </a:rPr>
              <a:t></a:t>
            </a:r>
            <a:r>
              <a:rPr lang="fr-CA"/>
              <a:t> valve auriculo-ventriculaire gauche </a:t>
            </a:r>
            <a:r>
              <a:rPr lang="fr-CA">
                <a:sym typeface="Wingdings 3" pitchFamily="18" charset="2"/>
              </a:rPr>
              <a:t></a:t>
            </a:r>
            <a:r>
              <a:rPr lang="fr-CA"/>
              <a:t> ventricule gauche </a:t>
            </a:r>
            <a:r>
              <a:rPr lang="fr-CA">
                <a:sym typeface="Wingdings 3" pitchFamily="18" charset="2"/>
              </a:rPr>
              <a:t></a:t>
            </a:r>
            <a:r>
              <a:rPr lang="fr-CA"/>
              <a:t> valve de l’aorte </a:t>
            </a:r>
            <a:r>
              <a:rPr lang="fr-CA">
                <a:sym typeface="Wingdings 3" pitchFamily="18" charset="2"/>
              </a:rPr>
              <a:t></a:t>
            </a:r>
            <a:r>
              <a:rPr lang="fr-CA"/>
              <a:t> aorte ascendante </a:t>
            </a:r>
            <a:r>
              <a:rPr lang="fr-CA">
                <a:sym typeface="Wingdings 3" pitchFamily="18" charset="2"/>
              </a:rPr>
              <a:t></a:t>
            </a:r>
            <a:r>
              <a:rPr lang="fr-CA"/>
              <a:t> artère coronaire gauche </a:t>
            </a:r>
            <a:r>
              <a:rPr lang="fr-CA">
                <a:sym typeface="Wingdings 3" pitchFamily="18" charset="2"/>
              </a:rPr>
              <a:t></a:t>
            </a:r>
            <a:r>
              <a:rPr lang="fr-CA"/>
              <a:t> rameau interventriculaire antérieur ou rameau circonflexe </a:t>
            </a:r>
            <a:r>
              <a:rPr lang="fr-CA">
                <a:sym typeface="Wingdings 3" pitchFamily="18" charset="2"/>
              </a:rPr>
              <a:t></a:t>
            </a:r>
            <a:r>
              <a:rPr lang="fr-CA"/>
              <a:t> artériole </a:t>
            </a:r>
            <a:r>
              <a:rPr lang="fr-CA">
                <a:sym typeface="Wingdings 3" pitchFamily="18" charset="2"/>
              </a:rPr>
              <a:t></a:t>
            </a:r>
            <a:r>
              <a:rPr lang="fr-CA"/>
              <a:t> capillaires coronariens </a:t>
            </a:r>
            <a:r>
              <a:rPr lang="fr-CA">
                <a:sym typeface="Wingdings 3" pitchFamily="18" charset="2"/>
              </a:rPr>
              <a:t></a:t>
            </a:r>
            <a:r>
              <a:rPr lang="fr-CA"/>
              <a:t> veinules </a:t>
            </a:r>
            <a:r>
              <a:rPr lang="fr-CA">
                <a:sym typeface="Wingdings 3" pitchFamily="18" charset="2"/>
              </a:rPr>
              <a:t></a:t>
            </a:r>
            <a:r>
              <a:rPr lang="fr-CA"/>
              <a:t> grande veine du cœur ou veine postérieure du ventricule gauche </a:t>
            </a:r>
            <a:r>
              <a:rPr lang="fr-CA">
                <a:sym typeface="Wingdings 3" pitchFamily="18" charset="2"/>
              </a:rPr>
              <a:t></a:t>
            </a:r>
            <a:r>
              <a:rPr lang="fr-CA"/>
              <a:t> sinus coronaire </a:t>
            </a:r>
            <a:r>
              <a:rPr lang="fr-CA">
                <a:sym typeface="Wingdings 3" pitchFamily="18" charset="2"/>
              </a:rPr>
              <a:t></a:t>
            </a:r>
            <a:r>
              <a:rPr lang="fr-CA"/>
              <a:t> oreillette droite. </a:t>
            </a:r>
          </a:p>
          <a:p>
            <a:r>
              <a:rPr lang="fr-CA"/>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539750" y="333375"/>
            <a:ext cx="7920038" cy="922338"/>
          </a:xfrm>
          <a:prstGeom prst="rect">
            <a:avLst/>
          </a:prstGeom>
          <a:noFill/>
          <a:ln w="9525">
            <a:noFill/>
            <a:miter lim="800000"/>
            <a:headEnd/>
            <a:tailEnd/>
          </a:ln>
        </p:spPr>
        <p:txBody>
          <a:bodyPr>
            <a:spAutoFit/>
          </a:bodyPr>
          <a:lstStyle/>
          <a:p>
            <a:r>
              <a:rPr lang="fr-CA"/>
              <a:t>Question 2. Décrivez votre trajet </a:t>
            </a:r>
            <a:r>
              <a:rPr lang="fr-CA" b="1"/>
              <a:t>depuis le ventricule droit </a:t>
            </a:r>
            <a:r>
              <a:rPr lang="fr-CA"/>
              <a:t>jusqu’à </a:t>
            </a:r>
            <a:r>
              <a:rPr lang="fr-CA" b="1"/>
              <a:t>l’oreillette droite </a:t>
            </a:r>
            <a:r>
              <a:rPr lang="fr-CA"/>
              <a:t>en sachant que vous êtes passé par le </a:t>
            </a:r>
            <a:r>
              <a:rPr lang="fr-CA" b="1"/>
              <a:t>poumon droit </a:t>
            </a:r>
            <a:r>
              <a:rPr lang="fr-CA"/>
              <a:t>et par la </a:t>
            </a:r>
            <a:r>
              <a:rPr lang="fr-CA" b="1"/>
              <a:t>circulation coronarienne.</a:t>
            </a:r>
            <a:endParaRPr lang="fr-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oneTexte 1"/>
          <p:cNvSpPr txBox="1">
            <a:spLocks noChangeArrowheads="1"/>
          </p:cNvSpPr>
          <p:nvPr/>
        </p:nvSpPr>
        <p:spPr bwMode="auto">
          <a:xfrm>
            <a:off x="1619250" y="188913"/>
            <a:ext cx="5740400" cy="584200"/>
          </a:xfrm>
          <a:prstGeom prst="rect">
            <a:avLst/>
          </a:prstGeom>
          <a:noFill/>
          <a:ln w="9525">
            <a:noFill/>
            <a:miter lim="800000"/>
            <a:headEnd/>
            <a:tailEnd/>
          </a:ln>
        </p:spPr>
        <p:txBody>
          <a:bodyPr wrap="none">
            <a:spAutoFit/>
          </a:bodyPr>
          <a:lstStyle/>
          <a:p>
            <a:r>
              <a:rPr lang="fr-CA" sz="3200"/>
              <a:t>La conduction entre myocytes </a:t>
            </a:r>
          </a:p>
        </p:txBody>
      </p:sp>
      <p:sp>
        <p:nvSpPr>
          <p:cNvPr id="21507" name="ZoneTexte 2"/>
          <p:cNvSpPr txBox="1">
            <a:spLocks noChangeArrowheads="1"/>
          </p:cNvSpPr>
          <p:nvPr/>
        </p:nvSpPr>
        <p:spPr bwMode="auto">
          <a:xfrm>
            <a:off x="1908175" y="1052513"/>
            <a:ext cx="4557713" cy="369887"/>
          </a:xfrm>
          <a:prstGeom prst="rect">
            <a:avLst/>
          </a:prstGeom>
          <a:noFill/>
          <a:ln w="9525">
            <a:noFill/>
            <a:miter lim="800000"/>
            <a:headEnd/>
            <a:tailEnd/>
          </a:ln>
        </p:spPr>
        <p:txBody>
          <a:bodyPr wrap="none">
            <a:spAutoFit/>
          </a:bodyPr>
          <a:lstStyle/>
          <a:p>
            <a:r>
              <a:rPr lang="fr-CA"/>
              <a:t>Polarisation, dépolarisation, repolarisation</a:t>
            </a:r>
          </a:p>
        </p:txBody>
      </p:sp>
      <p:pic>
        <p:nvPicPr>
          <p:cNvPr id="21508" name="Image 4" descr="21_Fig_4_11_suite_p_158.jpg"/>
          <p:cNvPicPr>
            <a:picLocks noChangeAspect="1"/>
          </p:cNvPicPr>
          <p:nvPr/>
        </p:nvPicPr>
        <p:blipFill>
          <a:blip r:embed="rId2" cstate="print"/>
          <a:srcRect l="40271" t="7436" r="6686" b="60968"/>
          <a:stretch>
            <a:fillRect/>
          </a:stretch>
        </p:blipFill>
        <p:spPr bwMode="auto">
          <a:xfrm>
            <a:off x="1835150" y="1628775"/>
            <a:ext cx="62865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4" descr="Blaque médecins à la salle d'opération.png"/>
          <p:cNvPicPr>
            <a:picLocks noChangeAspect="1"/>
          </p:cNvPicPr>
          <p:nvPr/>
        </p:nvPicPr>
        <p:blipFill>
          <a:blip r:embed="rId3" cstate="print"/>
          <a:srcRect b="13049"/>
          <a:stretch>
            <a:fillRect/>
          </a:stretch>
        </p:blipFill>
        <p:spPr bwMode="auto">
          <a:xfrm>
            <a:off x="2195513" y="1773238"/>
            <a:ext cx="4759325" cy="4824412"/>
          </a:xfrm>
          <a:prstGeom prst="rect">
            <a:avLst/>
          </a:prstGeom>
          <a:noFill/>
          <a:ln w="9525">
            <a:noFill/>
            <a:miter lim="800000"/>
            <a:headEnd/>
            <a:tailEnd/>
          </a:ln>
        </p:spPr>
      </p:pic>
      <p:sp>
        <p:nvSpPr>
          <p:cNvPr id="4099" name="Titre 1"/>
          <p:cNvSpPr>
            <a:spLocks noGrp="1"/>
          </p:cNvSpPr>
          <p:nvPr>
            <p:ph type="title"/>
          </p:nvPr>
        </p:nvSpPr>
        <p:spPr>
          <a:xfrm>
            <a:off x="360363" y="701675"/>
            <a:ext cx="8675687" cy="1143000"/>
          </a:xfrm>
        </p:spPr>
        <p:txBody>
          <a:bodyPr/>
          <a:lstStyle/>
          <a:p>
            <a:r>
              <a:rPr lang="fr-CA" sz="2600" smtClean="0">
                <a:latin typeface="Lucida Handwriting" pitchFamily="66" charset="0"/>
              </a:rPr>
              <a:t>« Ok collègues, c’est le temps de tester notre travail :  Quand le patient se réveillera, criez BOO ! » </a:t>
            </a:r>
          </a:p>
        </p:txBody>
      </p:sp>
      <p:sp>
        <p:nvSpPr>
          <p:cNvPr id="4100" name="ZoneTexte 5"/>
          <p:cNvSpPr txBox="1">
            <a:spLocks noChangeArrowheads="1"/>
          </p:cNvSpPr>
          <p:nvPr/>
        </p:nvSpPr>
        <p:spPr bwMode="auto">
          <a:xfrm>
            <a:off x="2411413" y="87313"/>
            <a:ext cx="4378325" cy="461962"/>
          </a:xfrm>
          <a:prstGeom prst="rect">
            <a:avLst/>
          </a:prstGeom>
          <a:noFill/>
          <a:ln w="9525">
            <a:noFill/>
            <a:miter lim="800000"/>
            <a:headEnd/>
            <a:tailEnd/>
          </a:ln>
        </p:spPr>
        <p:txBody>
          <a:bodyPr wrap="none">
            <a:spAutoFit/>
          </a:bodyPr>
          <a:lstStyle/>
          <a:p>
            <a:r>
              <a:rPr lang="fr-CA" sz="2400" b="1">
                <a:solidFill>
                  <a:srgbClr val="0070C0"/>
                </a:solidFill>
              </a:rPr>
              <a:t>Le système cardiovasculaire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oneTexte 1"/>
          <p:cNvSpPr txBox="1">
            <a:spLocks noChangeArrowheads="1"/>
          </p:cNvSpPr>
          <p:nvPr/>
        </p:nvSpPr>
        <p:spPr bwMode="auto">
          <a:xfrm>
            <a:off x="539750" y="692150"/>
            <a:ext cx="8064500" cy="1477963"/>
          </a:xfrm>
          <a:prstGeom prst="rect">
            <a:avLst/>
          </a:prstGeom>
          <a:noFill/>
          <a:ln w="9525">
            <a:noFill/>
            <a:miter lim="800000"/>
            <a:headEnd/>
            <a:tailEnd/>
          </a:ln>
        </p:spPr>
        <p:txBody>
          <a:bodyPr>
            <a:spAutoFit/>
          </a:bodyPr>
          <a:lstStyle/>
          <a:p>
            <a:pPr algn="ctr"/>
            <a:r>
              <a:rPr lang="fr-CA" b="1"/>
              <a:t>Exercice</a:t>
            </a:r>
          </a:p>
          <a:p>
            <a:endParaRPr lang="fr-CA" b="1"/>
          </a:p>
          <a:p>
            <a:endParaRPr lang="fr-CA" b="1"/>
          </a:p>
          <a:p>
            <a:r>
              <a:rPr lang="fr-CA" b="1"/>
              <a:t>Soit un globule rouge dans la veine porte hépatique.  Faites son trajet depuis la veine porte hépatique jusque dans la veine moyenne du cœur.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84213" y="1628775"/>
            <a:ext cx="7848600" cy="3416300"/>
          </a:xfrm>
          <a:prstGeom prst="rect">
            <a:avLst/>
          </a:prstGeom>
          <a:noFill/>
          <a:ln w="9525">
            <a:noFill/>
            <a:miter lim="800000"/>
            <a:headEnd/>
            <a:tailEnd/>
          </a:ln>
        </p:spPr>
        <p:txBody>
          <a:bodyPr>
            <a:spAutoFit/>
          </a:bodyPr>
          <a:lstStyle/>
          <a:p>
            <a:r>
              <a:rPr lang="fr-CA" b="1"/>
              <a:t>3.  Soit un globule rouge dans la veine porte hépatique.  Faites son trajet depuis la veine porte hépatique jusque dans la veine moyenne du cœur.</a:t>
            </a:r>
          </a:p>
          <a:p>
            <a:endParaRPr lang="fr-CA"/>
          </a:p>
          <a:p>
            <a:r>
              <a:rPr lang="fr-CA"/>
              <a:t>Veine porte hépatique </a:t>
            </a:r>
            <a:r>
              <a:rPr lang="fr-CA">
                <a:sym typeface="Wingdings" pitchFamily="2" charset="2"/>
              </a:rPr>
              <a:t></a:t>
            </a:r>
            <a:r>
              <a:rPr lang="fr-CA"/>
              <a:t> veinule porte </a:t>
            </a:r>
            <a:r>
              <a:rPr lang="fr-CA">
                <a:sym typeface="Wingdings" pitchFamily="2" charset="2"/>
              </a:rPr>
              <a:t></a:t>
            </a:r>
            <a:r>
              <a:rPr lang="fr-CA"/>
              <a:t> sinusoïdes </a:t>
            </a:r>
            <a:r>
              <a:rPr lang="fr-CA">
                <a:sym typeface="Wingdings" pitchFamily="2" charset="2"/>
              </a:rPr>
              <a:t></a:t>
            </a:r>
            <a:r>
              <a:rPr lang="fr-CA"/>
              <a:t> veine centrale du foie </a:t>
            </a:r>
            <a:r>
              <a:rPr lang="fr-CA">
                <a:sym typeface="Wingdings" pitchFamily="2" charset="2"/>
              </a:rPr>
              <a:t></a:t>
            </a:r>
            <a:r>
              <a:rPr lang="fr-CA"/>
              <a:t> veine interlobulaire </a:t>
            </a:r>
            <a:r>
              <a:rPr lang="fr-CA">
                <a:sym typeface="Wingdings" pitchFamily="2" charset="2"/>
              </a:rPr>
              <a:t></a:t>
            </a:r>
            <a:r>
              <a:rPr lang="fr-CA"/>
              <a:t> veine hépatique </a:t>
            </a:r>
            <a:r>
              <a:rPr lang="fr-CA">
                <a:sym typeface="Wingdings" pitchFamily="2" charset="2"/>
              </a:rPr>
              <a:t></a:t>
            </a:r>
            <a:r>
              <a:rPr lang="fr-CA"/>
              <a:t>veine cave inférieure </a:t>
            </a:r>
            <a:r>
              <a:rPr lang="fr-CA">
                <a:sym typeface="Wingdings" pitchFamily="2" charset="2"/>
              </a:rPr>
              <a:t></a:t>
            </a:r>
            <a:r>
              <a:rPr lang="fr-CA"/>
              <a:t>oreillette droite </a:t>
            </a:r>
            <a:r>
              <a:rPr lang="fr-CA">
                <a:sym typeface="Wingdings" pitchFamily="2" charset="2"/>
              </a:rPr>
              <a:t></a:t>
            </a:r>
            <a:r>
              <a:rPr lang="fr-CA"/>
              <a:t> valve auriculo-ventriculaire droite </a:t>
            </a:r>
            <a:r>
              <a:rPr lang="fr-CA">
                <a:sym typeface="Wingdings" pitchFamily="2" charset="2"/>
              </a:rPr>
              <a:t></a:t>
            </a:r>
            <a:r>
              <a:rPr lang="fr-CA"/>
              <a:t> ventricule droit </a:t>
            </a:r>
            <a:r>
              <a:rPr lang="fr-CA">
                <a:sym typeface="Wingdings" pitchFamily="2" charset="2"/>
              </a:rPr>
              <a:t></a:t>
            </a:r>
            <a:r>
              <a:rPr lang="fr-CA"/>
              <a:t> valve du tronc pulmonaire </a:t>
            </a:r>
            <a:r>
              <a:rPr lang="fr-CA">
                <a:sym typeface="Wingdings" pitchFamily="2" charset="2"/>
              </a:rPr>
              <a:t></a:t>
            </a:r>
            <a:r>
              <a:rPr lang="fr-CA"/>
              <a:t> tronc pulmonaire </a:t>
            </a:r>
            <a:r>
              <a:rPr lang="fr-CA">
                <a:sym typeface="Wingdings" pitchFamily="2" charset="2"/>
              </a:rPr>
              <a:t></a:t>
            </a:r>
            <a:r>
              <a:rPr lang="fr-CA"/>
              <a:t> artère pulmonaire </a:t>
            </a:r>
            <a:r>
              <a:rPr lang="fr-CA">
                <a:sym typeface="Wingdings" pitchFamily="2" charset="2"/>
              </a:rPr>
              <a:t></a:t>
            </a:r>
            <a:r>
              <a:rPr lang="fr-CA"/>
              <a:t> artériole </a:t>
            </a:r>
            <a:r>
              <a:rPr lang="fr-CA">
                <a:sym typeface="Wingdings" pitchFamily="2" charset="2"/>
              </a:rPr>
              <a:t></a:t>
            </a:r>
            <a:r>
              <a:rPr lang="fr-CA"/>
              <a:t> capillaires pulmonaires </a:t>
            </a:r>
            <a:r>
              <a:rPr lang="fr-CA">
                <a:sym typeface="Wingdings" pitchFamily="2" charset="2"/>
              </a:rPr>
              <a:t></a:t>
            </a:r>
            <a:r>
              <a:rPr lang="fr-CA"/>
              <a:t> veinule </a:t>
            </a:r>
            <a:r>
              <a:rPr lang="fr-CA">
                <a:sym typeface="Wingdings" pitchFamily="2" charset="2"/>
              </a:rPr>
              <a:t></a:t>
            </a:r>
            <a:r>
              <a:rPr lang="fr-CA"/>
              <a:t> veine pulmonaire </a:t>
            </a:r>
            <a:r>
              <a:rPr lang="fr-CA">
                <a:sym typeface="Wingdings" pitchFamily="2" charset="2"/>
              </a:rPr>
              <a:t></a:t>
            </a:r>
            <a:r>
              <a:rPr lang="fr-CA"/>
              <a:t> oreillette gauche </a:t>
            </a:r>
            <a:r>
              <a:rPr lang="fr-CA">
                <a:sym typeface="Wingdings" pitchFamily="2" charset="2"/>
              </a:rPr>
              <a:t></a:t>
            </a:r>
            <a:r>
              <a:rPr lang="fr-CA"/>
              <a:t> valve auriculo-ventriculaire gauche </a:t>
            </a:r>
            <a:r>
              <a:rPr lang="fr-CA">
                <a:sym typeface="Wingdings" pitchFamily="2" charset="2"/>
              </a:rPr>
              <a:t></a:t>
            </a:r>
            <a:r>
              <a:rPr lang="fr-CA"/>
              <a:t>ventricule gauche </a:t>
            </a:r>
            <a:r>
              <a:rPr lang="fr-CA">
                <a:sym typeface="Wingdings" pitchFamily="2" charset="2"/>
              </a:rPr>
              <a:t></a:t>
            </a:r>
            <a:r>
              <a:rPr lang="fr-CA"/>
              <a:t>artère coronaire </a:t>
            </a:r>
            <a:r>
              <a:rPr lang="fr-CA">
                <a:sym typeface="Wingdings" pitchFamily="2" charset="2"/>
              </a:rPr>
              <a:t></a:t>
            </a:r>
            <a:r>
              <a:rPr lang="fr-CA"/>
              <a:t> rameau </a:t>
            </a:r>
            <a:r>
              <a:rPr lang="fr-CA">
                <a:sym typeface="Wingdings" pitchFamily="2" charset="2"/>
              </a:rPr>
              <a:t></a:t>
            </a:r>
            <a:r>
              <a:rPr lang="fr-CA"/>
              <a:t> artériole </a:t>
            </a:r>
            <a:r>
              <a:rPr lang="fr-CA">
                <a:sym typeface="Wingdings" pitchFamily="2" charset="2"/>
              </a:rPr>
              <a:t></a:t>
            </a:r>
            <a:r>
              <a:rPr lang="fr-CA"/>
              <a:t> capillaires coronaires </a:t>
            </a:r>
            <a:r>
              <a:rPr lang="fr-CA">
                <a:sym typeface="Wingdings" pitchFamily="2" charset="2"/>
              </a:rPr>
              <a:t></a:t>
            </a:r>
            <a:r>
              <a:rPr lang="fr-CA"/>
              <a:t> veinule </a:t>
            </a:r>
            <a:r>
              <a:rPr lang="fr-CA">
                <a:sym typeface="Wingdings" pitchFamily="2" charset="2"/>
              </a:rPr>
              <a:t></a:t>
            </a:r>
            <a:r>
              <a:rPr lang="fr-CA"/>
              <a:t> veine moyenne du cœur. </a:t>
            </a:r>
          </a:p>
        </p:txBody>
      </p:sp>
      <p:sp>
        <p:nvSpPr>
          <p:cNvPr id="23555" name="ZoneTexte 2"/>
          <p:cNvSpPr txBox="1">
            <a:spLocks noChangeArrowheads="1"/>
          </p:cNvSpPr>
          <p:nvPr/>
        </p:nvSpPr>
        <p:spPr bwMode="auto">
          <a:xfrm>
            <a:off x="684213" y="476250"/>
            <a:ext cx="8178800" cy="461963"/>
          </a:xfrm>
          <a:prstGeom prst="rect">
            <a:avLst/>
          </a:prstGeom>
          <a:noFill/>
          <a:ln w="9525">
            <a:noFill/>
            <a:miter lim="800000"/>
            <a:headEnd/>
            <a:tailEnd/>
          </a:ln>
        </p:spPr>
        <p:txBody>
          <a:bodyPr>
            <a:spAutoFit/>
          </a:bodyPr>
          <a:lstStyle/>
          <a:p>
            <a:r>
              <a:rPr lang="fr-CA" sz="2400" b="1"/>
              <a:t>Corrigé de l’exercice sur la circulation coronarienne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4" descr="01_Fig_18_1_p_767.jpg"/>
          <p:cNvPicPr>
            <a:picLocks noChangeAspect="1"/>
          </p:cNvPicPr>
          <p:nvPr/>
        </p:nvPicPr>
        <p:blipFill>
          <a:blip r:embed="rId2" cstate="print"/>
          <a:srcRect b="16000"/>
          <a:stretch>
            <a:fillRect/>
          </a:stretch>
        </p:blipFill>
        <p:spPr bwMode="auto">
          <a:xfrm>
            <a:off x="468313" y="360363"/>
            <a:ext cx="6843712" cy="6381750"/>
          </a:xfrm>
          <a:prstGeom prst="rect">
            <a:avLst/>
          </a:prstGeom>
          <a:noFill/>
          <a:ln w="9525">
            <a:noFill/>
            <a:miter lim="800000"/>
            <a:headEnd/>
            <a:tailEnd/>
          </a:ln>
        </p:spPr>
      </p:pic>
      <p:sp>
        <p:nvSpPr>
          <p:cNvPr id="5123" name="Rectangle 2"/>
          <p:cNvSpPr>
            <a:spLocks noGrp="1" noChangeArrowheads="1"/>
          </p:cNvSpPr>
          <p:nvPr>
            <p:ph type="title"/>
          </p:nvPr>
        </p:nvSpPr>
        <p:spPr>
          <a:xfrm>
            <a:off x="468313" y="0"/>
            <a:ext cx="8229600" cy="633413"/>
          </a:xfrm>
        </p:spPr>
        <p:txBody>
          <a:bodyPr/>
          <a:lstStyle/>
          <a:p>
            <a:pPr eaLnBrk="1" hangingPunct="1"/>
            <a:r>
              <a:rPr lang="fr-CA" sz="2400" b="1" smtClean="0"/>
              <a:t>Cœur : situation dans le médiastin</a:t>
            </a:r>
          </a:p>
        </p:txBody>
      </p:sp>
      <p:sp>
        <p:nvSpPr>
          <p:cNvPr id="5124" name="ZoneTexte 3"/>
          <p:cNvSpPr txBox="1">
            <a:spLocks noChangeArrowheads="1"/>
          </p:cNvSpPr>
          <p:nvPr/>
        </p:nvSpPr>
        <p:spPr bwMode="auto">
          <a:xfrm>
            <a:off x="5794375" y="2852738"/>
            <a:ext cx="3349625" cy="369887"/>
          </a:xfrm>
          <a:prstGeom prst="rect">
            <a:avLst/>
          </a:prstGeom>
          <a:noFill/>
          <a:ln w="9525">
            <a:noFill/>
            <a:miter lim="800000"/>
            <a:headEnd/>
            <a:tailEnd/>
          </a:ln>
        </p:spPr>
        <p:txBody>
          <a:bodyPr>
            <a:spAutoFit/>
          </a:bodyPr>
          <a:lstStyle/>
          <a:p>
            <a:r>
              <a:rPr lang="fr-CA"/>
              <a:t>Cardiologie :  l’étude du coeur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57250" y="642938"/>
            <a:ext cx="3757613" cy="633412"/>
          </a:xfrm>
        </p:spPr>
        <p:txBody>
          <a:bodyPr/>
          <a:lstStyle/>
          <a:p>
            <a:pPr algn="l" eaLnBrk="1" hangingPunct="1"/>
            <a:r>
              <a:rPr lang="fr-CA" sz="2400" b="1" smtClean="0"/>
              <a:t>Péricarde et tuniques </a:t>
            </a:r>
            <a:br>
              <a:rPr lang="fr-CA" sz="2400" b="1" smtClean="0"/>
            </a:br>
            <a:r>
              <a:rPr lang="fr-CA" sz="2400" b="1" smtClean="0"/>
              <a:t>de la paroi du cœur </a:t>
            </a:r>
          </a:p>
        </p:txBody>
      </p:sp>
      <p:pic>
        <p:nvPicPr>
          <p:cNvPr id="6147" name="Picture 3" descr="Figure 18"/>
          <p:cNvPicPr>
            <a:picLocks noGrp="1" noChangeAspect="1" noChangeArrowheads="1"/>
          </p:cNvPicPr>
          <p:nvPr>
            <p:ph idx="1"/>
          </p:nvPr>
        </p:nvPicPr>
        <p:blipFill>
          <a:blip r:embed="rId3" cstate="print"/>
          <a:srcRect l="4179" t="37579" r="64027" b="30263"/>
          <a:stretch>
            <a:fillRect/>
          </a:stretch>
        </p:blipFill>
        <p:spPr>
          <a:xfrm>
            <a:off x="4572000" y="357188"/>
            <a:ext cx="3071813" cy="2400300"/>
          </a:xfrm>
          <a:noFill/>
        </p:spPr>
      </p:pic>
      <p:pic>
        <p:nvPicPr>
          <p:cNvPr id="6148" name="Picture 3" descr="Figure 18"/>
          <p:cNvPicPr>
            <a:picLocks noChangeAspect="1" noChangeArrowheads="1"/>
          </p:cNvPicPr>
          <p:nvPr/>
        </p:nvPicPr>
        <p:blipFill>
          <a:blip r:embed="rId3" cstate="print"/>
          <a:srcRect l="36713" t="37579" r="5040" b="30263"/>
          <a:stretch>
            <a:fillRect/>
          </a:stretch>
        </p:blipFill>
        <p:spPr bwMode="auto">
          <a:xfrm>
            <a:off x="709613" y="2714625"/>
            <a:ext cx="80391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44450"/>
            <a:ext cx="8229600" cy="635000"/>
          </a:xfrm>
        </p:spPr>
        <p:txBody>
          <a:bodyPr/>
          <a:lstStyle/>
          <a:p>
            <a:r>
              <a:rPr lang="fr-CA" sz="2400" smtClean="0"/>
              <a:t>Les parois du coeur</a:t>
            </a:r>
          </a:p>
        </p:txBody>
      </p:sp>
      <p:sp>
        <p:nvSpPr>
          <p:cNvPr id="7171" name="Espace réservé du contenu 2"/>
          <p:cNvSpPr>
            <a:spLocks noGrp="1"/>
          </p:cNvSpPr>
          <p:nvPr>
            <p:ph idx="1"/>
          </p:nvPr>
        </p:nvSpPr>
        <p:spPr>
          <a:xfrm>
            <a:off x="323850" y="952500"/>
            <a:ext cx="3600450" cy="2908300"/>
          </a:xfrm>
        </p:spPr>
        <p:txBody>
          <a:bodyPr/>
          <a:lstStyle/>
          <a:p>
            <a:r>
              <a:rPr lang="fr-CA" sz="2000" b="1" smtClean="0"/>
              <a:t>Épicarde</a:t>
            </a:r>
            <a:r>
              <a:rPr lang="fr-CA" sz="2000" smtClean="0"/>
              <a:t> :  lame pariétale du péricarde séreux</a:t>
            </a:r>
          </a:p>
          <a:p>
            <a:endParaRPr lang="fr-CA" sz="2000" smtClean="0"/>
          </a:p>
          <a:p>
            <a:r>
              <a:rPr lang="fr-CA" sz="2000" b="1" smtClean="0"/>
              <a:t>Myocarde</a:t>
            </a:r>
            <a:r>
              <a:rPr lang="fr-CA" sz="2000" smtClean="0"/>
              <a:t> :  Fibres musculaires cardiaques à contraction involontaire, striées et disposées en réseaux entrelacés</a:t>
            </a:r>
          </a:p>
          <a:p>
            <a:endParaRPr lang="fr-CA" sz="2000" smtClean="0"/>
          </a:p>
          <a:p>
            <a:r>
              <a:rPr lang="fr-CA" sz="2000" b="1" smtClean="0"/>
              <a:t>Endocarde</a:t>
            </a:r>
            <a:r>
              <a:rPr lang="fr-CA" sz="2000" smtClean="0"/>
              <a:t> : Mince couche d’épithélium simple squameux et de tissus conjonctifs.  Lisse, il diminue la friction :  est en contact direct avec le sang</a:t>
            </a:r>
          </a:p>
        </p:txBody>
      </p:sp>
      <p:pic>
        <p:nvPicPr>
          <p:cNvPr id="7172" name="Image 3" descr="tuniques muscle cardiaque"/>
          <p:cNvPicPr>
            <a:picLocks noChangeAspect="1" noChangeArrowheads="1"/>
          </p:cNvPicPr>
          <p:nvPr/>
        </p:nvPicPr>
        <p:blipFill>
          <a:blip r:embed="rId2" cstate="print"/>
          <a:srcRect/>
          <a:stretch>
            <a:fillRect/>
          </a:stretch>
        </p:blipFill>
        <p:spPr bwMode="auto">
          <a:xfrm>
            <a:off x="4384675" y="1125538"/>
            <a:ext cx="3932238"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5" descr="06_Fig_18_4_suite_p_771.jpg"/>
          <p:cNvPicPr>
            <a:picLocks noChangeAspect="1"/>
          </p:cNvPicPr>
          <p:nvPr/>
        </p:nvPicPr>
        <p:blipFill>
          <a:blip r:embed="rId2" cstate="print"/>
          <a:srcRect b="52751"/>
          <a:stretch>
            <a:fillRect/>
          </a:stretch>
        </p:blipFill>
        <p:spPr bwMode="auto">
          <a:xfrm>
            <a:off x="0" y="476250"/>
            <a:ext cx="9144000" cy="6253163"/>
          </a:xfrm>
          <a:prstGeom prst="rect">
            <a:avLst/>
          </a:prstGeom>
          <a:noFill/>
          <a:ln w="9525">
            <a:noFill/>
            <a:miter lim="800000"/>
            <a:headEnd/>
            <a:tailEnd/>
          </a:ln>
        </p:spPr>
      </p:pic>
      <p:sp>
        <p:nvSpPr>
          <p:cNvPr id="8195" name="Rectangle 2"/>
          <p:cNvSpPr>
            <a:spLocks noGrp="1" noChangeArrowheads="1"/>
          </p:cNvSpPr>
          <p:nvPr>
            <p:ph type="title"/>
          </p:nvPr>
        </p:nvSpPr>
        <p:spPr>
          <a:xfrm>
            <a:off x="457200" y="115888"/>
            <a:ext cx="8229600" cy="620712"/>
          </a:xfrm>
        </p:spPr>
        <p:txBody>
          <a:bodyPr/>
          <a:lstStyle/>
          <a:p>
            <a:pPr eaLnBrk="1" hangingPunct="1"/>
            <a:r>
              <a:rPr lang="fr-CA" sz="2400" smtClean="0"/>
              <a:t>Le cœur : Double pompe à 4 cavités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68313" y="260350"/>
            <a:ext cx="8229600" cy="635000"/>
          </a:xfrm>
        </p:spPr>
        <p:txBody>
          <a:bodyPr/>
          <a:lstStyle/>
          <a:p>
            <a:r>
              <a:rPr lang="fr-CA" sz="2400" b="1" smtClean="0"/>
              <a:t>Le ventricule droit et adossé au ventricule gauche</a:t>
            </a:r>
          </a:p>
        </p:txBody>
      </p:sp>
      <p:pic>
        <p:nvPicPr>
          <p:cNvPr id="9219" name="Image 2" descr="08_Fig_18_6_p_773.jpg"/>
          <p:cNvPicPr>
            <a:picLocks noChangeAspect="1"/>
          </p:cNvPicPr>
          <p:nvPr/>
        </p:nvPicPr>
        <p:blipFill>
          <a:blip r:embed="rId2" cstate="print"/>
          <a:srcRect b="24800"/>
          <a:stretch>
            <a:fillRect/>
          </a:stretch>
        </p:blipFill>
        <p:spPr bwMode="auto">
          <a:xfrm>
            <a:off x="1258888" y="765175"/>
            <a:ext cx="7110412" cy="580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_42-6"/>
          <p:cNvPicPr>
            <a:picLocks noChangeAspect="1" noChangeArrowheads="1"/>
          </p:cNvPicPr>
          <p:nvPr/>
        </p:nvPicPr>
        <p:blipFill>
          <a:blip r:embed="rId2" cstate="print"/>
          <a:srcRect l="9912" t="14133" r="16351" b="15094"/>
          <a:stretch>
            <a:fillRect/>
          </a:stretch>
        </p:blipFill>
        <p:spPr bwMode="auto">
          <a:xfrm>
            <a:off x="714375" y="857250"/>
            <a:ext cx="7416800" cy="5500688"/>
          </a:xfrm>
          <a:prstGeom prst="rect">
            <a:avLst/>
          </a:prstGeom>
          <a:noFill/>
          <a:ln w="9525">
            <a:noFill/>
            <a:miter lim="800000"/>
            <a:headEnd/>
            <a:tailEnd/>
          </a:ln>
        </p:spPr>
      </p:pic>
      <p:sp>
        <p:nvSpPr>
          <p:cNvPr id="10243" name="ZoneTexte 2"/>
          <p:cNvSpPr txBox="1">
            <a:spLocks noChangeArrowheads="1"/>
          </p:cNvSpPr>
          <p:nvPr/>
        </p:nvSpPr>
        <p:spPr bwMode="auto">
          <a:xfrm>
            <a:off x="785813" y="214313"/>
            <a:ext cx="4337050" cy="461962"/>
          </a:xfrm>
          <a:prstGeom prst="rect">
            <a:avLst/>
          </a:prstGeom>
          <a:noFill/>
          <a:ln w="9525">
            <a:noFill/>
            <a:miter lim="800000"/>
            <a:headEnd/>
            <a:tailEnd/>
          </a:ln>
        </p:spPr>
        <p:txBody>
          <a:bodyPr wrap="none">
            <a:spAutoFit/>
          </a:bodyPr>
          <a:lstStyle/>
          <a:p>
            <a:r>
              <a:rPr lang="fr-CA" sz="2400" b="1"/>
              <a:t>Trajet du sang dans le coeur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90813" y="0"/>
            <a:ext cx="3105150" cy="635000"/>
          </a:xfrm>
        </p:spPr>
        <p:txBody>
          <a:bodyPr/>
          <a:lstStyle/>
          <a:p>
            <a:pPr algn="l" eaLnBrk="1" hangingPunct="1"/>
            <a:r>
              <a:rPr lang="fr-CA" sz="2400" b="1" smtClean="0"/>
              <a:t>4 valves cardiaques</a:t>
            </a:r>
          </a:p>
        </p:txBody>
      </p:sp>
      <p:pic>
        <p:nvPicPr>
          <p:cNvPr id="11267" name="Picture 3" descr="ValvesCardiaques"/>
          <p:cNvPicPr>
            <a:picLocks noChangeAspect="1" noChangeArrowheads="1"/>
          </p:cNvPicPr>
          <p:nvPr/>
        </p:nvPicPr>
        <p:blipFill>
          <a:blip r:embed="rId3" cstate="print">
            <a:clrChange>
              <a:clrFrom>
                <a:srgbClr val="EBE8EF"/>
              </a:clrFrom>
              <a:clrTo>
                <a:srgbClr val="EBE8EF">
                  <a:alpha val="0"/>
                </a:srgbClr>
              </a:clrTo>
            </a:clrChange>
            <a:lum bright="-30000" contrast="20000"/>
          </a:blip>
          <a:srcRect l="17302" t="2390" b="18507"/>
          <a:stretch>
            <a:fillRect/>
          </a:stretch>
        </p:blipFill>
        <p:spPr bwMode="auto">
          <a:xfrm>
            <a:off x="3911600" y="598488"/>
            <a:ext cx="5197475" cy="6143625"/>
          </a:xfrm>
          <a:prstGeom prst="rect">
            <a:avLst/>
          </a:prstGeom>
          <a:noFill/>
          <a:ln w="9525">
            <a:noFill/>
            <a:miter lim="800000"/>
            <a:headEnd/>
            <a:tailEnd/>
          </a:ln>
        </p:spPr>
      </p:pic>
      <p:pic>
        <p:nvPicPr>
          <p:cNvPr id="11268" name="Image 3" descr="10_Fig_18_8_p_776.jpg"/>
          <p:cNvPicPr>
            <a:picLocks noChangeAspect="1"/>
          </p:cNvPicPr>
          <p:nvPr/>
        </p:nvPicPr>
        <p:blipFill>
          <a:blip r:embed="rId4" cstate="print"/>
          <a:srcRect l="2798" t="50000" r="53983" b="13251"/>
          <a:stretch>
            <a:fillRect/>
          </a:stretch>
        </p:blipFill>
        <p:spPr bwMode="auto">
          <a:xfrm>
            <a:off x="111125" y="981075"/>
            <a:ext cx="3884613"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2549</TotalTime>
  <Words>762</Words>
  <Application>Microsoft Office PowerPoint</Application>
  <PresentationFormat>Affichage à l'écran (4:3)</PresentationFormat>
  <Paragraphs>126</Paragraphs>
  <Slides>21</Slides>
  <Notes>7</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Modèle par défaut</vt:lpstr>
      <vt:lpstr>Le système cardiovasculaire : le cœur</vt:lpstr>
      <vt:lpstr>« Ok collègues, c’est le temps de tester notre travail :  Quand le patient se réveillera, criez BOO ! » </vt:lpstr>
      <vt:lpstr>Cœur : situation dans le médiastin</vt:lpstr>
      <vt:lpstr>Péricarde et tuniques  de la paroi du cœur </vt:lpstr>
      <vt:lpstr>Les parois du coeur</vt:lpstr>
      <vt:lpstr>Le cœur : Double pompe à 4 cavités</vt:lpstr>
      <vt:lpstr>Le ventricule droit et adossé au ventricule gauche</vt:lpstr>
      <vt:lpstr>Diapositive 8</vt:lpstr>
      <vt:lpstr>4 valves cardiaques</vt:lpstr>
      <vt:lpstr>Valves auriculo-ventriculaires</vt:lpstr>
      <vt:lpstr>Valves du tronc pulmonaire et de l’aorte</vt:lpstr>
      <vt:lpstr>Circulation pulmonaire et circulation systémique</vt:lpstr>
      <vt:lpstr>Diapositive 13</vt:lpstr>
      <vt:lpstr>Circulation coronarienne</vt:lpstr>
      <vt:lpstr>Diapositive 15</vt:lpstr>
      <vt:lpstr>Diapositive 16</vt:lpstr>
      <vt:lpstr>Diapositive 17</vt:lpstr>
      <vt:lpstr>Diapositive 18</vt:lpstr>
      <vt:lpstr>Diapositive 19</vt:lpstr>
      <vt:lpstr>Diapositive 20</vt:lpstr>
      <vt:lpstr>Diapositive 21</vt:lpstr>
    </vt:vector>
  </TitlesOfParts>
  <Company>CAT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PBELISE</dc:creator>
  <cp:lastModifiedBy>Martin Giasson</cp:lastModifiedBy>
  <cp:revision>267</cp:revision>
  <dcterms:created xsi:type="dcterms:W3CDTF">2008-02-15T15:54:29Z</dcterms:created>
  <dcterms:modified xsi:type="dcterms:W3CDTF">2011-11-01T15:12:27Z</dcterms:modified>
</cp:coreProperties>
</file>