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6413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91" autoAdjust="0"/>
  </p:normalViewPr>
  <p:slideViewPr>
    <p:cSldViewPr>
      <p:cViewPr varScale="1">
        <p:scale>
          <a:sx n="110" d="100"/>
          <a:sy n="110" d="100"/>
        </p:scale>
        <p:origin x="-5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11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65625D-95FF-48F0-A7D1-83A2444AA85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DE086C-873B-4276-B9E3-0B0A6F4AAC5C}">
      <dgm:prSet phldrT="[Texto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n-US" b="0" i="0" dirty="0" smtClean="0"/>
            <a:t>Ornamentation sensorial del verso.</a:t>
          </a:r>
          <a:endParaRPr lang="en-US" dirty="0"/>
        </a:p>
      </dgm:t>
    </dgm:pt>
    <dgm:pt modelId="{6D799148-53A2-4C24-A1F0-8ED2A495EA03}" type="parTrans" cxnId="{C25DA961-6AD6-4C61-B0E6-03206B77E6A1}">
      <dgm:prSet/>
      <dgm:spPr/>
      <dgm:t>
        <a:bodyPr/>
        <a:lstStyle/>
        <a:p>
          <a:pPr algn="ctr"/>
          <a:endParaRPr lang="en-US"/>
        </a:p>
      </dgm:t>
    </dgm:pt>
    <dgm:pt modelId="{C03FB49C-132B-47BB-B685-6ED0C1EAD30F}" type="sibTrans" cxnId="{C25DA961-6AD6-4C61-B0E6-03206B77E6A1}">
      <dgm:prSet/>
      <dgm:spPr/>
      <dgm:t>
        <a:bodyPr/>
        <a:lstStyle/>
        <a:p>
          <a:pPr algn="ctr"/>
          <a:endParaRPr lang="en-US"/>
        </a:p>
      </dgm:t>
    </dgm:pt>
    <dgm:pt modelId="{5576299A-60A4-4BFB-98D2-CEA0A5B10FA9}">
      <dgm:prSet phldrT="[Texto]"/>
      <dgm:spPr/>
      <dgm:t>
        <a:bodyPr/>
        <a:lstStyle/>
        <a:p>
          <a:pPr algn="ctr"/>
          <a:r>
            <a:rPr lang="en-US" b="0" i="0" dirty="0" smtClean="0"/>
            <a:t>Abuso de los cultismos</a:t>
          </a:r>
          <a:endParaRPr lang="en-US" dirty="0"/>
        </a:p>
      </dgm:t>
    </dgm:pt>
    <dgm:pt modelId="{CDA5A0D6-C560-4715-948B-6D74093F5B86}" type="parTrans" cxnId="{1B9DEA09-B764-4CEE-9B05-04F7AC5845C4}">
      <dgm:prSet/>
      <dgm:spPr/>
      <dgm:t>
        <a:bodyPr/>
        <a:lstStyle/>
        <a:p>
          <a:pPr algn="ctr"/>
          <a:endParaRPr lang="en-US"/>
        </a:p>
      </dgm:t>
    </dgm:pt>
    <dgm:pt modelId="{07CFD5CE-0504-4B4C-8DF3-005D6C663D38}" type="sibTrans" cxnId="{1B9DEA09-B764-4CEE-9B05-04F7AC5845C4}">
      <dgm:prSet/>
      <dgm:spPr/>
      <dgm:t>
        <a:bodyPr/>
        <a:lstStyle/>
        <a:p>
          <a:pPr algn="ctr"/>
          <a:endParaRPr lang="en-US"/>
        </a:p>
      </dgm:t>
    </dgm:pt>
    <dgm:pt modelId="{C233BB89-B849-4180-A370-9673DB94BE58}">
      <dgm:prSet phldrT="[Texto]">
        <dgm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ES" b="0" i="0" dirty="0" smtClean="0"/>
            <a:t>Uso de la metáfora pura y de la imagen más audaz</a:t>
          </a:r>
          <a:endParaRPr lang="en-US" dirty="0"/>
        </a:p>
      </dgm:t>
    </dgm:pt>
    <dgm:pt modelId="{A8DBFDE4-6FB5-4C74-ACCD-45573FB144A7}" type="parTrans" cxnId="{22F21830-A55E-450E-8138-8DFDB5002298}">
      <dgm:prSet/>
      <dgm:spPr/>
      <dgm:t>
        <a:bodyPr/>
        <a:lstStyle/>
        <a:p>
          <a:pPr algn="ctr"/>
          <a:endParaRPr lang="en-US"/>
        </a:p>
      </dgm:t>
    </dgm:pt>
    <dgm:pt modelId="{7DB492F3-1182-46FA-95A9-0FC893336527}" type="sibTrans" cxnId="{22F21830-A55E-450E-8138-8DFDB5002298}">
      <dgm:prSet/>
      <dgm:spPr/>
      <dgm:t>
        <a:bodyPr/>
        <a:lstStyle/>
        <a:p>
          <a:pPr algn="ctr"/>
          <a:endParaRPr lang="en-US"/>
        </a:p>
      </dgm:t>
    </dgm:pt>
    <dgm:pt modelId="{D93C1D14-97D0-4194-A155-AF3DAD3BD3F6}">
      <dgm:prSet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ES" b="0" i="0" dirty="0" err="1" smtClean="0"/>
            <a:t>Nobilización</a:t>
          </a:r>
          <a:r>
            <a:rPr lang="es-ES" b="0" i="0" dirty="0" smtClean="0"/>
            <a:t> de lo humilde y </a:t>
          </a:r>
          <a:r>
            <a:rPr lang="es-ES" b="0" i="0" dirty="0" err="1" smtClean="0"/>
            <a:t>rustificación</a:t>
          </a:r>
          <a:r>
            <a:rPr lang="es-ES" b="0" i="0" dirty="0" smtClean="0"/>
            <a:t> de lo noble.</a:t>
          </a:r>
          <a:endParaRPr lang="es-ES" dirty="0"/>
        </a:p>
      </dgm:t>
    </dgm:pt>
    <dgm:pt modelId="{6C009774-91A3-409E-800F-5A3876FCC135}" type="parTrans" cxnId="{BFED6387-8C5A-4AC7-A8D5-8F9B70995D17}">
      <dgm:prSet/>
      <dgm:spPr/>
      <dgm:t>
        <a:bodyPr/>
        <a:lstStyle/>
        <a:p>
          <a:pPr algn="ctr"/>
          <a:endParaRPr lang="en-US"/>
        </a:p>
      </dgm:t>
    </dgm:pt>
    <dgm:pt modelId="{76487168-9CC7-491E-9184-FD25E7C8C533}" type="sibTrans" cxnId="{BFED6387-8C5A-4AC7-A8D5-8F9B70995D17}">
      <dgm:prSet/>
      <dgm:spPr/>
      <dgm:t>
        <a:bodyPr/>
        <a:lstStyle/>
        <a:p>
          <a:pPr algn="ctr"/>
          <a:endParaRPr lang="en-US"/>
        </a:p>
      </dgm:t>
    </dgm:pt>
    <dgm:pt modelId="{9310761B-883C-464B-BC20-D71DE993AB42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/>
          <a:r>
            <a:rPr lang="es-ES" b="0" i="0" dirty="0" smtClean="0"/>
            <a:t>Abundancia de perífrasis en forma de alusiones y elusiones.</a:t>
          </a:r>
          <a:endParaRPr lang="es-ES" dirty="0"/>
        </a:p>
      </dgm:t>
    </dgm:pt>
    <dgm:pt modelId="{E554D728-A766-4B4C-A645-E3AC38AA1240}" type="parTrans" cxnId="{43CB80E2-B606-41DC-8A71-0DCF372526A2}">
      <dgm:prSet/>
      <dgm:spPr/>
      <dgm:t>
        <a:bodyPr/>
        <a:lstStyle/>
        <a:p>
          <a:pPr algn="ctr"/>
          <a:endParaRPr lang="en-US"/>
        </a:p>
      </dgm:t>
    </dgm:pt>
    <dgm:pt modelId="{B8D30F74-4E61-477F-B2B9-C3808A377137}" type="sibTrans" cxnId="{43CB80E2-B606-41DC-8A71-0DCF372526A2}">
      <dgm:prSet/>
      <dgm:spPr/>
      <dgm:t>
        <a:bodyPr/>
        <a:lstStyle/>
        <a:p>
          <a:pPr algn="ctr"/>
          <a:endParaRPr lang="en-US"/>
        </a:p>
      </dgm:t>
    </dgm:pt>
    <dgm:pt modelId="{7AE97D63-8AA9-4B94-B7C1-8E6FF675637C}" type="pres">
      <dgm:prSet presAssocID="{1265625D-95FF-48F0-A7D1-83A2444AA85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0A003E-A794-4FF0-B422-09BB79F1F99E}" type="pres">
      <dgm:prSet presAssocID="{23DE086C-873B-4276-B9E3-0B0A6F4AAC5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020ECF-3F4C-4037-AA60-380CE8AAF0FA}" type="pres">
      <dgm:prSet presAssocID="{C03FB49C-132B-47BB-B685-6ED0C1EAD30F}" presName="sibTrans" presStyleCnt="0"/>
      <dgm:spPr/>
    </dgm:pt>
    <dgm:pt modelId="{E2E0C90C-3E7D-4405-BF7F-B439BCC1E8DD}" type="pres">
      <dgm:prSet presAssocID="{5576299A-60A4-4BFB-98D2-CEA0A5B10FA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9EDCE2-9CB3-4539-ABD0-7340617E2FB4}" type="pres">
      <dgm:prSet presAssocID="{07CFD5CE-0504-4B4C-8DF3-005D6C663D38}" presName="sibTrans" presStyleCnt="0"/>
      <dgm:spPr/>
    </dgm:pt>
    <dgm:pt modelId="{D0DD19ED-9293-4EC5-974B-29CF9FC22E1C}" type="pres">
      <dgm:prSet presAssocID="{C233BB89-B849-4180-A370-9673DB94BE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56F1AD-4000-499A-ABEC-79E6BD031813}" type="pres">
      <dgm:prSet presAssocID="{7DB492F3-1182-46FA-95A9-0FC893336527}" presName="sibTrans" presStyleCnt="0"/>
      <dgm:spPr/>
    </dgm:pt>
    <dgm:pt modelId="{3A1BB3ED-7450-4F9A-AC6A-AD04DAA2EB27}" type="pres">
      <dgm:prSet presAssocID="{9310761B-883C-464B-BC20-D71DE993AB42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1A09A-2D53-44F5-938F-68F63DF1B686}" type="pres">
      <dgm:prSet presAssocID="{B8D30F74-4E61-477F-B2B9-C3808A377137}" presName="sibTrans" presStyleCnt="0"/>
      <dgm:spPr/>
    </dgm:pt>
    <dgm:pt modelId="{ECB86FE2-BAF8-44EA-8379-5494D7263F27}" type="pres">
      <dgm:prSet presAssocID="{D93C1D14-97D0-4194-A155-AF3DAD3BD3F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9DEA09-B764-4CEE-9B05-04F7AC5845C4}" srcId="{1265625D-95FF-48F0-A7D1-83A2444AA85D}" destId="{5576299A-60A4-4BFB-98D2-CEA0A5B10FA9}" srcOrd="1" destOrd="0" parTransId="{CDA5A0D6-C560-4715-948B-6D74093F5B86}" sibTransId="{07CFD5CE-0504-4B4C-8DF3-005D6C663D38}"/>
    <dgm:cxn modelId="{518E3C43-8212-46B4-8445-7AE95B369452}" type="presOf" srcId="{1265625D-95FF-48F0-A7D1-83A2444AA85D}" destId="{7AE97D63-8AA9-4B94-B7C1-8E6FF675637C}" srcOrd="0" destOrd="0" presId="urn:microsoft.com/office/officeart/2005/8/layout/default"/>
    <dgm:cxn modelId="{C25DA961-6AD6-4C61-B0E6-03206B77E6A1}" srcId="{1265625D-95FF-48F0-A7D1-83A2444AA85D}" destId="{23DE086C-873B-4276-B9E3-0B0A6F4AAC5C}" srcOrd="0" destOrd="0" parTransId="{6D799148-53A2-4C24-A1F0-8ED2A495EA03}" sibTransId="{C03FB49C-132B-47BB-B685-6ED0C1EAD30F}"/>
    <dgm:cxn modelId="{0792050A-E550-4996-AA0F-5DF5E46C09C5}" type="presOf" srcId="{C233BB89-B849-4180-A370-9673DB94BE58}" destId="{D0DD19ED-9293-4EC5-974B-29CF9FC22E1C}" srcOrd="0" destOrd="0" presId="urn:microsoft.com/office/officeart/2005/8/layout/default"/>
    <dgm:cxn modelId="{37B1B757-1780-4663-8760-AC2A7525D837}" type="presOf" srcId="{23DE086C-873B-4276-B9E3-0B0A6F4AAC5C}" destId="{880A003E-A794-4FF0-B422-09BB79F1F99E}" srcOrd="0" destOrd="0" presId="urn:microsoft.com/office/officeart/2005/8/layout/default"/>
    <dgm:cxn modelId="{F94BE7F7-EB4A-4CB9-BDCB-C95F05AB205B}" type="presOf" srcId="{5576299A-60A4-4BFB-98D2-CEA0A5B10FA9}" destId="{E2E0C90C-3E7D-4405-BF7F-B439BCC1E8DD}" srcOrd="0" destOrd="0" presId="urn:microsoft.com/office/officeart/2005/8/layout/default"/>
    <dgm:cxn modelId="{43CB80E2-B606-41DC-8A71-0DCF372526A2}" srcId="{1265625D-95FF-48F0-A7D1-83A2444AA85D}" destId="{9310761B-883C-464B-BC20-D71DE993AB42}" srcOrd="3" destOrd="0" parTransId="{E554D728-A766-4B4C-A645-E3AC38AA1240}" sibTransId="{B8D30F74-4E61-477F-B2B9-C3808A377137}"/>
    <dgm:cxn modelId="{BFED6387-8C5A-4AC7-A8D5-8F9B70995D17}" srcId="{1265625D-95FF-48F0-A7D1-83A2444AA85D}" destId="{D93C1D14-97D0-4194-A155-AF3DAD3BD3F6}" srcOrd="4" destOrd="0" parTransId="{6C009774-91A3-409E-800F-5A3876FCC135}" sibTransId="{76487168-9CC7-491E-9184-FD25E7C8C533}"/>
    <dgm:cxn modelId="{66E3603D-9A95-476E-8190-82B7FD2E3132}" type="presOf" srcId="{D93C1D14-97D0-4194-A155-AF3DAD3BD3F6}" destId="{ECB86FE2-BAF8-44EA-8379-5494D7263F27}" srcOrd="0" destOrd="0" presId="urn:microsoft.com/office/officeart/2005/8/layout/default"/>
    <dgm:cxn modelId="{CD48A537-E209-43EC-91B5-CABA241F6729}" type="presOf" srcId="{9310761B-883C-464B-BC20-D71DE993AB42}" destId="{3A1BB3ED-7450-4F9A-AC6A-AD04DAA2EB27}" srcOrd="0" destOrd="0" presId="urn:microsoft.com/office/officeart/2005/8/layout/default"/>
    <dgm:cxn modelId="{22F21830-A55E-450E-8138-8DFDB5002298}" srcId="{1265625D-95FF-48F0-A7D1-83A2444AA85D}" destId="{C233BB89-B849-4180-A370-9673DB94BE58}" srcOrd="2" destOrd="0" parTransId="{A8DBFDE4-6FB5-4C74-ACCD-45573FB144A7}" sibTransId="{7DB492F3-1182-46FA-95A9-0FC893336527}"/>
    <dgm:cxn modelId="{8E529AA2-092E-4368-8B9C-CFC3B43FA5E7}" type="presParOf" srcId="{7AE97D63-8AA9-4B94-B7C1-8E6FF675637C}" destId="{880A003E-A794-4FF0-B422-09BB79F1F99E}" srcOrd="0" destOrd="0" presId="urn:microsoft.com/office/officeart/2005/8/layout/default"/>
    <dgm:cxn modelId="{CC459020-B8D4-464A-AEBD-BE78182FF15B}" type="presParOf" srcId="{7AE97D63-8AA9-4B94-B7C1-8E6FF675637C}" destId="{E7020ECF-3F4C-4037-AA60-380CE8AAF0FA}" srcOrd="1" destOrd="0" presId="urn:microsoft.com/office/officeart/2005/8/layout/default"/>
    <dgm:cxn modelId="{1F2A5E0B-6DEA-4120-BD2E-8CA9ACE71713}" type="presParOf" srcId="{7AE97D63-8AA9-4B94-B7C1-8E6FF675637C}" destId="{E2E0C90C-3E7D-4405-BF7F-B439BCC1E8DD}" srcOrd="2" destOrd="0" presId="urn:microsoft.com/office/officeart/2005/8/layout/default"/>
    <dgm:cxn modelId="{FAECD961-E567-405F-B9D9-99BB3EDBB273}" type="presParOf" srcId="{7AE97D63-8AA9-4B94-B7C1-8E6FF675637C}" destId="{339EDCE2-9CB3-4539-ABD0-7340617E2FB4}" srcOrd="3" destOrd="0" presId="urn:microsoft.com/office/officeart/2005/8/layout/default"/>
    <dgm:cxn modelId="{7D507A0E-C6F8-400A-8126-1DF7B9A27184}" type="presParOf" srcId="{7AE97D63-8AA9-4B94-B7C1-8E6FF675637C}" destId="{D0DD19ED-9293-4EC5-974B-29CF9FC22E1C}" srcOrd="4" destOrd="0" presId="urn:microsoft.com/office/officeart/2005/8/layout/default"/>
    <dgm:cxn modelId="{31393CB6-ACA9-4322-9F16-991897F755F9}" type="presParOf" srcId="{7AE97D63-8AA9-4B94-B7C1-8E6FF675637C}" destId="{8B56F1AD-4000-499A-ABEC-79E6BD031813}" srcOrd="5" destOrd="0" presId="urn:microsoft.com/office/officeart/2005/8/layout/default"/>
    <dgm:cxn modelId="{DB08A33E-00BD-413D-86ED-840966E61117}" type="presParOf" srcId="{7AE97D63-8AA9-4B94-B7C1-8E6FF675637C}" destId="{3A1BB3ED-7450-4F9A-AC6A-AD04DAA2EB27}" srcOrd="6" destOrd="0" presId="urn:microsoft.com/office/officeart/2005/8/layout/default"/>
    <dgm:cxn modelId="{6392E898-E364-4962-B246-9017ABA10F5D}" type="presParOf" srcId="{7AE97D63-8AA9-4B94-B7C1-8E6FF675637C}" destId="{D261A09A-2D53-44F5-938F-68F63DF1B686}" srcOrd="7" destOrd="0" presId="urn:microsoft.com/office/officeart/2005/8/layout/default"/>
    <dgm:cxn modelId="{1A0F5CD2-7FC1-43A5-AF7B-F1B7D44459A9}" type="presParOf" srcId="{7AE97D63-8AA9-4B94-B7C1-8E6FF675637C}" destId="{ECB86FE2-BAF8-44EA-8379-5494D7263F2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0A003E-A794-4FF0-B422-09BB79F1F99E}">
      <dsp:nvSpPr>
        <dsp:cNvPr id="0" name=""/>
        <dsp:cNvSpPr/>
      </dsp:nvSpPr>
      <dsp:spPr>
        <a:xfrm>
          <a:off x="916483" y="1984"/>
          <a:ext cx="2030015" cy="1218009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dirty="0" smtClean="0"/>
            <a:t>Ornamentation sensorial del verso.</a:t>
          </a:r>
          <a:endParaRPr lang="en-US" sz="1900" kern="1200" dirty="0"/>
        </a:p>
      </dsp:txBody>
      <dsp:txXfrm>
        <a:off x="916483" y="1984"/>
        <a:ext cx="2030015" cy="1218009"/>
      </dsp:txXfrm>
    </dsp:sp>
    <dsp:sp modelId="{E2E0C90C-3E7D-4405-BF7F-B439BCC1E8DD}">
      <dsp:nvSpPr>
        <dsp:cNvPr id="0" name=""/>
        <dsp:cNvSpPr/>
      </dsp:nvSpPr>
      <dsp:spPr>
        <a:xfrm>
          <a:off x="3149500" y="1984"/>
          <a:ext cx="2030015" cy="1218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0" i="0" kern="1200" dirty="0" smtClean="0"/>
            <a:t>Abuso de los cultismos</a:t>
          </a:r>
          <a:endParaRPr lang="en-US" sz="1900" kern="1200" dirty="0"/>
        </a:p>
      </dsp:txBody>
      <dsp:txXfrm>
        <a:off x="3149500" y="1984"/>
        <a:ext cx="2030015" cy="1218009"/>
      </dsp:txXfrm>
    </dsp:sp>
    <dsp:sp modelId="{D0DD19ED-9293-4EC5-974B-29CF9FC22E1C}">
      <dsp:nvSpPr>
        <dsp:cNvPr id="0" name=""/>
        <dsp:cNvSpPr/>
      </dsp:nvSpPr>
      <dsp:spPr>
        <a:xfrm>
          <a:off x="916483" y="1422995"/>
          <a:ext cx="2030015" cy="1218009"/>
        </a:xfrm>
        <a:prstGeom prst="rect">
          <a:avLst/>
        </a:prstGeom>
        <a:solidFill>
          <a:schemeClr val="accent4"/>
        </a:solidFill>
        <a:ln w="38100" cap="flat" cmpd="sng" algn="ctr">
          <a:solidFill>
            <a:schemeClr val="lt1"/>
          </a:solidFill>
          <a:prstDash val="solid"/>
        </a:ln>
        <a:effectLst>
          <a:glow rad="63500">
            <a:schemeClr val="accent4">
              <a:alpha val="45000"/>
              <a:satMod val="120000"/>
            </a:schemeClr>
          </a:glow>
        </a:effectLst>
      </dsp:spPr>
      <dsp:style>
        <a:lnRef idx="3">
          <a:schemeClr val="lt1"/>
        </a:lnRef>
        <a:fillRef idx="1">
          <a:schemeClr val="accent4"/>
        </a:fillRef>
        <a:effectRef idx="1">
          <a:schemeClr val="accent4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0" i="0" kern="1200" dirty="0" smtClean="0"/>
            <a:t>Uso de la metáfora pura y de la imagen más audaz</a:t>
          </a:r>
          <a:endParaRPr lang="en-US" sz="1900" kern="1200" dirty="0"/>
        </a:p>
      </dsp:txBody>
      <dsp:txXfrm>
        <a:off x="916483" y="1422995"/>
        <a:ext cx="2030015" cy="1218009"/>
      </dsp:txXfrm>
    </dsp:sp>
    <dsp:sp modelId="{3A1BB3ED-7450-4F9A-AC6A-AD04DAA2EB27}">
      <dsp:nvSpPr>
        <dsp:cNvPr id="0" name=""/>
        <dsp:cNvSpPr/>
      </dsp:nvSpPr>
      <dsp:spPr>
        <a:xfrm>
          <a:off x="3149500" y="1422995"/>
          <a:ext cx="2030015" cy="1218009"/>
        </a:xfrm>
        <a:prstGeom prst="rect">
          <a:avLst/>
        </a:prstGeom>
        <a:solidFill>
          <a:schemeClr val="accent3"/>
        </a:solidFill>
        <a:ln w="38100" cap="flat" cmpd="sng" algn="ctr">
          <a:solidFill>
            <a:schemeClr val="lt1"/>
          </a:solidFill>
          <a:prstDash val="solid"/>
        </a:ln>
        <a:effectLst>
          <a:glow rad="63500">
            <a:schemeClr val="accent3">
              <a:alpha val="45000"/>
              <a:satMod val="120000"/>
            </a:schemeClr>
          </a:glow>
        </a:effectLst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0" i="0" kern="1200" dirty="0" smtClean="0"/>
            <a:t>Abundancia de perífrasis en forma de alusiones y elusiones.</a:t>
          </a:r>
          <a:endParaRPr lang="es-ES" sz="1900" kern="1200" dirty="0"/>
        </a:p>
      </dsp:txBody>
      <dsp:txXfrm>
        <a:off x="3149500" y="1422995"/>
        <a:ext cx="2030015" cy="1218009"/>
      </dsp:txXfrm>
    </dsp:sp>
    <dsp:sp modelId="{ECB86FE2-BAF8-44EA-8379-5494D7263F27}">
      <dsp:nvSpPr>
        <dsp:cNvPr id="0" name=""/>
        <dsp:cNvSpPr/>
      </dsp:nvSpPr>
      <dsp:spPr>
        <a:xfrm>
          <a:off x="2032992" y="2844006"/>
          <a:ext cx="2030015" cy="1218009"/>
        </a:xfrm>
        <a:prstGeom prst="rect">
          <a:avLst/>
        </a:prstGeom>
        <a:gradFill rotWithShape="1">
          <a:gsLst>
            <a:gs pos="0">
              <a:schemeClr val="dk1">
                <a:tint val="48000"/>
                <a:satMod val="138000"/>
              </a:schemeClr>
            </a:gs>
            <a:gs pos="25000">
              <a:schemeClr val="dk1">
                <a:tint val="85000"/>
              </a:schemeClr>
            </a:gs>
            <a:gs pos="40000">
              <a:schemeClr val="dk1">
                <a:tint val="92000"/>
              </a:schemeClr>
            </a:gs>
            <a:gs pos="50000">
              <a:schemeClr val="dk1">
                <a:tint val="93000"/>
              </a:schemeClr>
            </a:gs>
            <a:gs pos="60000">
              <a:schemeClr val="dk1">
                <a:tint val="92000"/>
              </a:schemeClr>
            </a:gs>
            <a:gs pos="75000">
              <a:schemeClr val="dk1">
                <a:tint val="83000"/>
                <a:satMod val="108000"/>
              </a:schemeClr>
            </a:gs>
            <a:gs pos="100000">
              <a:schemeClr val="dk1">
                <a:tint val="48000"/>
                <a:satMod val="150000"/>
              </a:schemeClr>
            </a:gs>
          </a:gsLst>
          <a:lin ang="5400000" scaled="0"/>
        </a:gradFill>
        <a:ln>
          <a:noFill/>
        </a:ln>
        <a:effectLst>
          <a:glow rad="101500">
            <a:schemeClr val="dk1">
              <a:alpha val="42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glow" dir="t">
            <a:rot lat="0" lon="0" rev="4800000"/>
          </a:lightRig>
        </a:scene3d>
        <a:sp3d prstMaterial="powder">
          <a:bevelT w="50800" h="50800"/>
          <a:contourClr>
            <a:schemeClr val="dk1"/>
          </a:contourClr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b="0" i="0" kern="1200" dirty="0" err="1" smtClean="0"/>
            <a:t>Nobilización</a:t>
          </a:r>
          <a:r>
            <a:rPr lang="es-ES" sz="1900" b="0" i="0" kern="1200" dirty="0" smtClean="0"/>
            <a:t> de lo humilde y </a:t>
          </a:r>
          <a:r>
            <a:rPr lang="es-ES" sz="1900" b="0" i="0" kern="1200" dirty="0" err="1" smtClean="0"/>
            <a:t>rustificación</a:t>
          </a:r>
          <a:r>
            <a:rPr lang="es-ES" sz="1900" b="0" i="0" kern="1200" dirty="0" smtClean="0"/>
            <a:t> de lo noble.</a:t>
          </a:r>
          <a:endParaRPr lang="es-ES" sz="1900" kern="1200" dirty="0"/>
        </a:p>
      </dsp:txBody>
      <dsp:txXfrm>
        <a:off x="2032992" y="2844006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A401C3-C914-4974-B0A9-CAA20A865F52}" type="datetimeFigureOut">
              <a:rPr lang="en-US" smtClean="0"/>
              <a:pPr/>
              <a:t>7/1/2010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7E12F61-E7EA-4F29-9317-207D599A5A5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culteranismo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DEFINICION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2800" dirty="0" smtClean="0"/>
              <a:t>     Estilo literario que se desarrolló durante los siglos </a:t>
            </a:r>
            <a:r>
              <a:rPr lang="es-ES" sz="2800" b="1" cap="small" dirty="0" err="1" smtClean="0"/>
              <a:t>xvi</a:t>
            </a:r>
            <a:r>
              <a:rPr lang="es-ES" sz="2800" dirty="0" smtClean="0"/>
              <a:t> y </a:t>
            </a:r>
            <a:r>
              <a:rPr lang="es-ES" sz="2800" b="1" cap="small" dirty="0" err="1" smtClean="0"/>
              <a:t>xvii</a:t>
            </a:r>
            <a:r>
              <a:rPr lang="es-ES" sz="2800" b="1" cap="small" dirty="0" smtClean="0"/>
              <a:t>, </a:t>
            </a:r>
            <a:r>
              <a:rPr lang="es-ES" sz="2800" dirty="0" smtClean="0"/>
              <a:t>caracterizado por una sintaxis complicada, una acumulación de metáforas, imágenes y alusiones oscuras, y por el empleo frecuente de latinismos.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CARACTERISTICAS</a:t>
            </a:r>
            <a:endParaRPr lang="en-US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1763688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PRINCIPALES REPRESENTANTES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LUIS DE </a:t>
            </a:r>
            <a:r>
              <a:rPr lang="es-CO" dirty="0" smtClean="0"/>
              <a:t>GONGORA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BERNARDO DE BALBUENA</a:t>
            </a:r>
            <a:endParaRPr lang="en-US" dirty="0"/>
          </a:p>
        </p:txBody>
      </p:sp>
      <p:pic>
        <p:nvPicPr>
          <p:cNvPr id="1026" name="Picture 2" descr="http://www.longwood.edu/staff/goetzla/320/Poesi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772816"/>
            <a:ext cx="1164357" cy="1656184"/>
          </a:xfrm>
          <a:prstGeom prst="rect">
            <a:avLst/>
          </a:prstGeom>
          <a:noFill/>
        </p:spPr>
      </p:pic>
      <p:pic>
        <p:nvPicPr>
          <p:cNvPr id="1028" name="Picture 4" descr="http://perso.wanadoo.es/hinojosadeduero/carpio/images/balbue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077072"/>
            <a:ext cx="1143000" cy="1743076"/>
          </a:xfrm>
          <a:prstGeom prst="rect">
            <a:avLst/>
          </a:prstGeom>
          <a:noFill/>
        </p:spPr>
      </p:pic>
      <p:sp>
        <p:nvSpPr>
          <p:cNvPr id="6" name="5 Flecha derecha"/>
          <p:cNvSpPr/>
          <p:nvPr/>
        </p:nvSpPr>
        <p:spPr>
          <a:xfrm>
            <a:off x="6300192" y="2420888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Flecha derecha"/>
          <p:cNvSpPr/>
          <p:nvPr/>
        </p:nvSpPr>
        <p:spPr>
          <a:xfrm>
            <a:off x="6444208" y="4797152"/>
            <a:ext cx="72008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</TotalTime>
  <Words>60</Words>
  <Application>Microsoft Office PowerPoint</Application>
  <PresentationFormat>Presentación en pantalla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Metro</vt:lpstr>
      <vt:lpstr>culteranismo</vt:lpstr>
      <vt:lpstr>DEFINICION</vt:lpstr>
      <vt:lpstr>CARACTERISTICAS</vt:lpstr>
      <vt:lpstr>PRINCIPALES REPRESENTANTES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culteranismo</dc:title>
  <dc:creator>Cristina Ortiz</dc:creator>
  <cp:lastModifiedBy>Cristina Ortiz</cp:lastModifiedBy>
  <cp:revision>4</cp:revision>
  <dcterms:created xsi:type="dcterms:W3CDTF">2010-07-01T21:50:23Z</dcterms:created>
  <dcterms:modified xsi:type="dcterms:W3CDTF">2010-07-01T22:30:47Z</dcterms:modified>
</cp:coreProperties>
</file>