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483"/>
    <a:srgbClr val="E11F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830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F9CE9-7DE4-4A4B-964C-FBDC35EA601E}" type="datetimeFigureOut">
              <a:rPr lang="es-ES_tradnl"/>
              <a:pPr>
                <a:defRPr/>
              </a:pPr>
              <a:t>08/02/2011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0F764-DAAA-4DB9-8ED3-8025EBA12A5D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1488-C208-4ED7-9ACB-51E106A638BA}" type="datetimeFigureOut">
              <a:rPr lang="es-ES_tradnl"/>
              <a:pPr>
                <a:defRPr/>
              </a:pPr>
              <a:t>08/02/2011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6801-B5DF-4827-B0AB-B9E0C8D1B3F7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0531C-4186-42D3-A254-768D6D848DE1}" type="datetimeFigureOut">
              <a:rPr lang="es-ES_tradnl"/>
              <a:pPr>
                <a:defRPr/>
              </a:pPr>
              <a:t>08/02/2011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7DE15-61B3-4E7F-8BB5-CBC1E34C2EF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94CC9-7B4F-44FB-A4F3-983E2CC9C336}" type="datetimeFigureOut">
              <a:rPr lang="es-ES_tradnl"/>
              <a:pPr>
                <a:defRPr/>
              </a:pPr>
              <a:t>08/02/2011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5333F-053F-4D31-B611-6F6A54F1477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8F431-A8DE-456D-AA0F-1FC19F429B2D}" type="datetimeFigureOut">
              <a:rPr lang="es-ES_tradnl"/>
              <a:pPr>
                <a:defRPr/>
              </a:pPr>
              <a:t>08/02/2011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2342D-C1A3-4D3A-A420-60853CAAB86D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C4761-AECF-488E-BBBB-67FB1DB8C8A6}" type="datetimeFigureOut">
              <a:rPr lang="es-ES_tradnl"/>
              <a:pPr>
                <a:defRPr/>
              </a:pPr>
              <a:t>08/02/2011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98E25-C71B-4367-AA92-4BAA84E45F0D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119FC-FDD0-4A90-9C66-C5AA00A877DB}" type="datetimeFigureOut">
              <a:rPr lang="es-ES_tradnl"/>
              <a:pPr>
                <a:defRPr/>
              </a:pPr>
              <a:t>08/02/2011</a:t>
            </a:fld>
            <a:endParaRPr lang="es-ES_tradnl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C8B1D-0A0A-47B4-91E5-A031A81033A6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73D10-CA4F-4F15-870B-8D4F85139606}" type="datetimeFigureOut">
              <a:rPr lang="es-ES_tradnl"/>
              <a:pPr>
                <a:defRPr/>
              </a:pPr>
              <a:t>08/02/2011</a:t>
            </a:fld>
            <a:endParaRPr lang="es-ES_tradnl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24D79-2EB8-4A8F-88FC-AE7D194C184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F3C6-DCEA-446A-B4BE-5DEAB87A12BB}" type="datetimeFigureOut">
              <a:rPr lang="es-ES_tradnl"/>
              <a:pPr>
                <a:defRPr/>
              </a:pPr>
              <a:t>08/02/2011</a:t>
            </a:fld>
            <a:endParaRPr lang="es-ES_tradnl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B1765-F92C-4193-B44E-522EDB97085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F4B01-A930-4429-9E6D-9B21F8826303}" type="datetimeFigureOut">
              <a:rPr lang="es-ES_tradnl"/>
              <a:pPr>
                <a:defRPr/>
              </a:pPr>
              <a:t>08/02/2011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A7D15-0B6F-47B0-AB42-01C97F8AD11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FDBA1-48A0-428E-9F93-E2DDF0C47F07}" type="datetimeFigureOut">
              <a:rPr lang="es-ES_tradnl"/>
              <a:pPr>
                <a:defRPr/>
              </a:pPr>
              <a:t>08/02/2011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24561-4D93-4D44-8E1D-11F17F470F7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ES_tradnl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8962B4-BA02-43D8-BF70-8615A72EA538}" type="datetimeFigureOut">
              <a:rPr lang="es-ES_tradnl"/>
              <a:pPr>
                <a:defRPr/>
              </a:pPr>
              <a:t>08/02/2011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ACEB2B-4585-4ED7-B9E1-A636AEF7F44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772400" cy="3673475"/>
          </a:xfrm>
        </p:spPr>
        <p:txBody>
          <a:bodyPr/>
          <a:lstStyle/>
          <a:p>
            <a:pPr eaLnBrk="1" hangingPunct="1"/>
            <a:r>
              <a:rPr lang="es-ES_tradnl" sz="6600" b="1" smtClean="0">
                <a:latin typeface="Comic Sans MS" pitchFamily="66" charset="0"/>
              </a:rPr>
              <a:t>A ELECTRICIDADE E O MAGNETISMO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539750" y="765175"/>
            <a:ext cx="8229600" cy="54006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_tradnl" sz="4000" smtClean="0">
                <a:solidFill>
                  <a:srgbClr val="7030A0"/>
                </a:solidFill>
                <a:latin typeface="Comic Sans MS" pitchFamily="66" charset="0"/>
              </a:rPr>
              <a:t>As cargas eléctricas.</a:t>
            </a:r>
          </a:p>
          <a:p>
            <a:pPr eaLnBrk="1" hangingPunct="1">
              <a:buFont typeface="Arial" charset="0"/>
              <a:buNone/>
            </a:pPr>
            <a:endParaRPr lang="es-ES_tradnl" sz="4000" smtClean="0">
              <a:solidFill>
                <a:srgbClr val="7030A0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es-ES_tradnl" sz="4000" smtClean="0">
                <a:solidFill>
                  <a:srgbClr val="7030A0"/>
                </a:solidFill>
                <a:latin typeface="Comic Sans MS" pitchFamily="66" charset="0"/>
              </a:rPr>
              <a:t>Os imáns e o magnetismo.</a:t>
            </a:r>
          </a:p>
          <a:p>
            <a:pPr eaLnBrk="1" hangingPunct="1">
              <a:buFont typeface="Arial" charset="0"/>
              <a:buNone/>
            </a:pPr>
            <a:endParaRPr lang="es-ES_tradnl" sz="4000" smtClean="0">
              <a:solidFill>
                <a:srgbClr val="7030A0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es-ES_tradnl" sz="4000" smtClean="0">
                <a:solidFill>
                  <a:srgbClr val="7030A0"/>
                </a:solidFill>
                <a:latin typeface="Comic Sans MS" pitchFamily="66" charset="0"/>
              </a:rPr>
              <a:t>A corrente eléctrica. </a:t>
            </a:r>
          </a:p>
          <a:p>
            <a:pPr eaLnBrk="1" hangingPunct="1">
              <a:buFont typeface="Arial" charset="0"/>
              <a:buNone/>
            </a:pPr>
            <a:endParaRPr lang="es-ES_tradnl" sz="4000" smtClean="0">
              <a:solidFill>
                <a:srgbClr val="7030A0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es-ES_tradnl" sz="4000" smtClean="0">
                <a:solidFill>
                  <a:srgbClr val="7030A0"/>
                </a:solidFill>
                <a:latin typeface="Comic Sans MS" pitchFamily="66" charset="0"/>
              </a:rPr>
              <a:t>Os circuitos eléctricos.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539750" y="-171450"/>
            <a:ext cx="8229600" cy="1143000"/>
          </a:xfrm>
        </p:spPr>
        <p:txBody>
          <a:bodyPr/>
          <a:lstStyle/>
          <a:p>
            <a:pPr eaLnBrk="1" hangingPunct="1"/>
            <a:r>
              <a:rPr lang="es-ES_tradnl" b="1" u="sng" smtClean="0">
                <a:solidFill>
                  <a:srgbClr val="FFFF00"/>
                </a:solidFill>
                <a:latin typeface="Comic Sans MS" pitchFamily="66" charset="0"/>
              </a:rPr>
              <a:t>AS CARGAS ELÉCTRICAS</a:t>
            </a:r>
          </a:p>
        </p:txBody>
      </p:sp>
      <p:sp>
        <p:nvSpPr>
          <p:cNvPr id="15363" name="3 CuadroTexto"/>
          <p:cNvSpPr txBox="1">
            <a:spLocks noChangeArrowheads="1"/>
          </p:cNvSpPr>
          <p:nvPr/>
        </p:nvSpPr>
        <p:spPr bwMode="auto">
          <a:xfrm>
            <a:off x="755650" y="765175"/>
            <a:ext cx="698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b="1">
                <a:solidFill>
                  <a:srgbClr val="FFFF00"/>
                </a:solidFill>
                <a:latin typeface="Comic Sans MS" pitchFamily="66" charset="0"/>
              </a:rPr>
              <a:t>1  Os obxectos e as cargas eléctricas</a:t>
            </a:r>
          </a:p>
        </p:txBody>
      </p:sp>
      <p:sp>
        <p:nvSpPr>
          <p:cNvPr id="15364" name="4 CuadroTexto"/>
          <p:cNvSpPr txBox="1">
            <a:spLocks noChangeArrowheads="1"/>
          </p:cNvSpPr>
          <p:nvPr/>
        </p:nvSpPr>
        <p:spPr bwMode="auto">
          <a:xfrm>
            <a:off x="1331913" y="1125538"/>
            <a:ext cx="3960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>
                <a:solidFill>
                  <a:srgbClr val="FFFF00"/>
                </a:solidFill>
                <a:latin typeface="Cambria" pitchFamily="18" charset="0"/>
              </a:rPr>
              <a:t>Cargas eléctricas positivas.</a:t>
            </a:r>
          </a:p>
          <a:p>
            <a:r>
              <a:rPr lang="es-ES_tradnl" sz="2400">
                <a:solidFill>
                  <a:srgbClr val="FFFF00"/>
                </a:solidFill>
                <a:latin typeface="Cambria" pitchFamily="18" charset="0"/>
              </a:rPr>
              <a:t>Cargas eléctricas negativas.</a:t>
            </a:r>
          </a:p>
        </p:txBody>
      </p:sp>
      <p:sp>
        <p:nvSpPr>
          <p:cNvPr id="15365" name="5 CuadroTexto"/>
          <p:cNvSpPr txBox="1">
            <a:spLocks noChangeArrowheads="1"/>
          </p:cNvSpPr>
          <p:nvPr/>
        </p:nvSpPr>
        <p:spPr bwMode="auto">
          <a:xfrm>
            <a:off x="900113" y="1916113"/>
            <a:ext cx="5184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b="1">
                <a:solidFill>
                  <a:srgbClr val="FFFF00"/>
                </a:solidFill>
                <a:latin typeface="Comic Sans MS" pitchFamily="66" charset="0"/>
              </a:rPr>
              <a:t>2  Como se cargan os corpos?</a:t>
            </a:r>
          </a:p>
        </p:txBody>
      </p:sp>
      <p:sp>
        <p:nvSpPr>
          <p:cNvPr id="15366" name="6 CuadroTexto"/>
          <p:cNvSpPr txBox="1">
            <a:spLocks noChangeArrowheads="1"/>
          </p:cNvSpPr>
          <p:nvPr/>
        </p:nvSpPr>
        <p:spPr bwMode="auto">
          <a:xfrm>
            <a:off x="1331913" y="2349500"/>
            <a:ext cx="7596187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>
                <a:solidFill>
                  <a:srgbClr val="FFFF00"/>
                </a:solidFill>
                <a:latin typeface="Comic Sans MS" pitchFamily="66" charset="0"/>
              </a:rPr>
              <a:t>Corpos electricamente neutros =</a:t>
            </a:r>
          </a:p>
          <a:p>
            <a:r>
              <a:rPr lang="es-ES_tradnl" sz="2400">
                <a:solidFill>
                  <a:srgbClr val="FFFF00"/>
                </a:solidFill>
                <a:latin typeface="Comic Sans MS" pitchFamily="66" charset="0"/>
              </a:rPr>
              <a:t>número de cargas positivas e negativas.</a:t>
            </a:r>
          </a:p>
          <a:p>
            <a:endParaRPr lang="es-ES_tradnl" sz="240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s-ES_tradnl" sz="2400">
                <a:solidFill>
                  <a:srgbClr val="FFFF00"/>
                </a:solidFill>
                <a:latin typeface="Comic Sans MS" pitchFamily="66" charset="0"/>
              </a:rPr>
              <a:t>Corpos cargados positivamente </a:t>
            </a:r>
          </a:p>
          <a:p>
            <a:r>
              <a:rPr lang="es-ES_tradnl" sz="2400">
                <a:solidFill>
                  <a:srgbClr val="FFFF00"/>
                </a:solidFill>
                <a:latin typeface="Comic Sans MS" pitchFamily="66" charset="0"/>
              </a:rPr>
              <a:t>perde cargas negativas</a:t>
            </a:r>
          </a:p>
          <a:p>
            <a:endParaRPr lang="es-ES_tradnl" sz="240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s-ES_tradnl" sz="2400">
                <a:solidFill>
                  <a:srgbClr val="FFFF00"/>
                </a:solidFill>
                <a:latin typeface="Comic Sans MS" pitchFamily="66" charset="0"/>
              </a:rPr>
              <a:t>Corpos cargados negativamente</a:t>
            </a:r>
          </a:p>
          <a:p>
            <a:r>
              <a:rPr lang="es-ES_tradnl" sz="2400">
                <a:solidFill>
                  <a:srgbClr val="FFFF00"/>
                </a:solidFill>
                <a:latin typeface="Comic Sans MS" pitchFamily="66" charset="0"/>
              </a:rPr>
              <a:t>perde cargas positivas.</a:t>
            </a:r>
          </a:p>
        </p:txBody>
      </p:sp>
      <p:sp>
        <p:nvSpPr>
          <p:cNvPr id="15367" name="7 CuadroTexto"/>
          <p:cNvSpPr txBox="1">
            <a:spLocks noChangeArrowheads="1"/>
          </p:cNvSpPr>
          <p:nvPr/>
        </p:nvSpPr>
        <p:spPr bwMode="auto">
          <a:xfrm>
            <a:off x="1187450" y="5657850"/>
            <a:ext cx="69135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b="1">
                <a:solidFill>
                  <a:srgbClr val="FFFF00"/>
                </a:solidFill>
                <a:latin typeface="Comic Sans MS" pitchFamily="66" charset="0"/>
              </a:rPr>
              <a:t>3 As forzas entre cargas eléctricas </a:t>
            </a:r>
          </a:p>
          <a:p>
            <a:r>
              <a:rPr lang="es-ES_tradnl" sz="2400">
                <a:solidFill>
                  <a:srgbClr val="FFFF00"/>
                </a:solidFill>
                <a:latin typeface="Comic Sans MS" pitchFamily="66" charset="0"/>
              </a:rPr>
              <a:t>Cargas eléctricas do mesmo tipo repélense.</a:t>
            </a:r>
          </a:p>
          <a:p>
            <a:r>
              <a:rPr lang="es-ES_tradnl" sz="2400">
                <a:solidFill>
                  <a:srgbClr val="FFFF00"/>
                </a:solidFill>
                <a:latin typeface="Comic Sans MS" pitchFamily="66" charset="0"/>
              </a:rPr>
              <a:t>Cargas de distinto tipo atráense.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  <p:bldP spid="15365" grpId="0"/>
      <p:bldP spid="15366" grpId="0"/>
      <p:bldP spid="153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1F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50825" y="0"/>
            <a:ext cx="86756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b="1" u="sng">
                <a:solidFill>
                  <a:schemeClr val="bg1"/>
                </a:solidFill>
                <a:latin typeface="Comic Sans MS" pitchFamily="66" charset="0"/>
              </a:rPr>
              <a:t>Os imáns e o magnetismo.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258888" y="1268413"/>
            <a:ext cx="216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Comic Sans MS" pitchFamily="66" charset="0"/>
              </a:rPr>
              <a:t>1º Os imáns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 rot="1326363">
            <a:off x="250825" y="1989138"/>
            <a:ext cx="2736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Imáns naturais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Imáns artificiais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Imán temporais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4572000" y="1268413"/>
            <a:ext cx="352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Comic Sans MS" pitchFamily="66" charset="0"/>
              </a:rPr>
              <a:t>2º Forzas entre imáns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 rot="-879026">
            <a:off x="5364163" y="1916113"/>
            <a:ext cx="316865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Polo norte magnético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Polo sur magnético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 rot="-789558">
            <a:off x="4751388" y="3213100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Comic Sans MS" pitchFamily="66" charset="0"/>
              </a:rPr>
              <a:t>3º O magnetismo terrestre</a:t>
            </a: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6732588" y="3789363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O compás</a:t>
            </a:r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 rot="-888239">
            <a:off x="755650" y="4149725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Comic Sans MS" pitchFamily="66" charset="0"/>
              </a:rPr>
              <a:t>4º O electroimán</a:t>
            </a: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 rot="-911150">
            <a:off x="971550" y="52292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Comic Sans MS" pitchFamily="66" charset="0"/>
              </a:rPr>
              <a:t>5º Os usos do magnetismo</a:t>
            </a:r>
          </a:p>
        </p:txBody>
      </p:sp>
      <p:sp>
        <p:nvSpPr>
          <p:cNvPr id="16395" name="Text Box 13"/>
          <p:cNvSpPr txBox="1">
            <a:spLocks noChangeArrowheads="1"/>
          </p:cNvSpPr>
          <p:nvPr/>
        </p:nvSpPr>
        <p:spPr bwMode="auto">
          <a:xfrm>
            <a:off x="5003800" y="4757738"/>
            <a:ext cx="5183188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Os imáns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Os electroimáns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Os soportes magnéticos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As bandas magnéticas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16388" grpId="0"/>
      <p:bldP spid="16389" grpId="0"/>
      <p:bldP spid="16390" grpId="0"/>
      <p:bldP spid="16391" grpId="0"/>
      <p:bldP spid="16392" grpId="0"/>
      <p:bldP spid="16393" grpId="0"/>
      <p:bldP spid="16394" grpId="0"/>
      <p:bldP spid="163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5CBF"/>
            </a:gs>
            <a:gs pos="25000">
              <a:srgbClr val="0087E6"/>
            </a:gs>
            <a:gs pos="75000">
              <a:srgbClr val="21D6E0"/>
            </a:gs>
            <a:gs pos="100000">
              <a:srgbClr val="03D4A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692275" y="0"/>
            <a:ext cx="6157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400" b="1" u="sng">
                <a:solidFill>
                  <a:schemeClr val="bg1"/>
                </a:solidFill>
                <a:latin typeface="Comic Sans MS" pitchFamily="66" charset="0"/>
              </a:rPr>
              <a:t>A corrente eléctrica.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0" y="908050"/>
            <a:ext cx="4967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Comic Sans MS" pitchFamily="66" charset="0"/>
              </a:rPr>
              <a:t>1º Que é a corrente eléctrica?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0" y="1557338"/>
            <a:ext cx="50768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Cargas eléctricas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Enerxía eléctrica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Intensidade da corrente eléctrica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4643438" y="1412875"/>
            <a:ext cx="421163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Comic Sans MS" pitchFamily="66" charset="0"/>
              </a:rPr>
              <a:t>2º Materiais que conducen</a:t>
            </a:r>
          </a:p>
          <a:p>
            <a:pPr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Comic Sans MS" pitchFamily="66" charset="0"/>
              </a:rPr>
              <a:t> a corrente eléctrica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6227763" y="2636838"/>
            <a:ext cx="20161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Conductores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Illantes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 rot="-1444991">
            <a:off x="0" y="4437063"/>
            <a:ext cx="561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Comic Sans MS" pitchFamily="66" charset="0"/>
              </a:rPr>
              <a:t>3º Os efectos da corrente eléctrica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5219700" y="3933825"/>
            <a:ext cx="31686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Efecto calorífico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Efecto luminoso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Efecto sonoro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Efecto magnético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Efecto mecánico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  <p:bldP spid="17413" grpId="0"/>
      <p:bldP spid="17414" grpId="0"/>
      <p:bldP spid="17415" grpId="0"/>
      <p:bldP spid="174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rgbClr val="BC048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476375" y="404813"/>
            <a:ext cx="633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400" b="1" u="sng">
                <a:solidFill>
                  <a:schemeClr val="bg1"/>
                </a:solidFill>
                <a:latin typeface="Comic Sans MS" pitchFamily="66" charset="0"/>
              </a:rPr>
              <a:t>Os circuítos eléctricos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468313" y="1412875"/>
            <a:ext cx="756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Comic Sans MS" pitchFamily="66" charset="0"/>
              </a:rPr>
              <a:t>1º Os compoñentes dos circuítos eléctricos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323850" y="2205038"/>
            <a:ext cx="532765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O xerador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Os cables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As lámpadas ou motores eléctricos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Os interruptores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4356100" y="3933825"/>
            <a:ext cx="431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Comic Sans MS" pitchFamily="66" charset="0"/>
              </a:rPr>
              <a:t>2º Os xeradores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4211638" y="4581525"/>
            <a:ext cx="4608512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Pilas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Baterías recargables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Células ou paneis fotovoltaicos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chemeClr val="bg1"/>
                </a:solidFill>
                <a:latin typeface="Comic Sans MS" pitchFamily="66" charset="0"/>
              </a:rPr>
              <a:t>Alternadores e dínamos</a:t>
            </a: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 rot="-1764055">
            <a:off x="323850" y="5084763"/>
            <a:ext cx="331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Comic Sans MS" pitchFamily="66" charset="0"/>
              </a:rPr>
              <a:t>3º A rede eléctrica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6" grpId="0"/>
      <p:bldP spid="18437" grpId="0"/>
      <p:bldP spid="18438" grpId="0"/>
      <p:bldP spid="1843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206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Comic Sans MS</vt:lpstr>
      <vt:lpstr>Tema de Office</vt:lpstr>
      <vt:lpstr>A ELECTRICIDADE E O MAGNETISMO</vt:lpstr>
      <vt:lpstr>Diapositiva 2</vt:lpstr>
      <vt:lpstr>AS CARGAS ELÉCTRICAS</vt:lpstr>
      <vt:lpstr>Diapositiva 4</vt:lpstr>
      <vt:lpstr>Diapositiva 5</vt:lpstr>
      <vt:lpstr>Diapositiva 6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ELECTRICIDADE E O MAGNETISMO</dc:title>
  <dc:creator>Raquel</dc:creator>
  <cp:lastModifiedBy>alba</cp:lastModifiedBy>
  <cp:revision>7</cp:revision>
  <dcterms:created xsi:type="dcterms:W3CDTF">2011-01-11T13:43:02Z</dcterms:created>
  <dcterms:modified xsi:type="dcterms:W3CDTF">2011-02-08T19:11:13Z</dcterms:modified>
</cp:coreProperties>
</file>